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0" r:id="rId6"/>
    <p:sldId id="257" r:id="rId7"/>
    <p:sldId id="261" r:id="rId8"/>
    <p:sldId id="262" r:id="rId9"/>
    <p:sldId id="263" r:id="rId10"/>
    <p:sldId id="292" r:id="rId11"/>
    <p:sldId id="289" r:id="rId12"/>
    <p:sldId id="284" r:id="rId13"/>
    <p:sldId id="285" r:id="rId14"/>
    <p:sldId id="286" r:id="rId15"/>
    <p:sldId id="279" r:id="rId16"/>
    <p:sldId id="291"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BCA"/>
    <a:srgbClr val="FDBC30"/>
    <a:srgbClr val="0070BA"/>
    <a:srgbClr val="F2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94668"/>
  </p:normalViewPr>
  <p:slideViewPr>
    <p:cSldViewPr snapToGrid="0">
      <p:cViewPr varScale="1">
        <p:scale>
          <a:sx n="122" d="100"/>
          <a:sy n="122" d="100"/>
        </p:scale>
        <p:origin x="2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E75B6-1EA2-481D-B57D-AB54769A1F4E}" type="datetimeFigureOut">
              <a:t>8/30/25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ADF62-BFF2-4C5E-B85F-A21858FFCEC6}" type="slidenum">
              <a:t>‹#›</a:t>
            </a:fld>
            <a:endParaRPr lang="en-US"/>
          </a:p>
        </p:txBody>
      </p:sp>
    </p:spTree>
    <p:extLst>
      <p:ext uri="{BB962C8B-B14F-4D97-AF65-F5344CB8AC3E}">
        <p14:creationId xmlns:p14="http://schemas.microsoft.com/office/powerpoint/2010/main" val="291308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08ADF62-BFF2-4C5E-B85F-A21858FFCEC6}" type="slidenum">
              <a:rPr lang="en-IN" smtClean="0"/>
              <a:t>1</a:t>
            </a:fld>
            <a:endParaRPr lang="en-IN"/>
          </a:p>
        </p:txBody>
      </p:sp>
    </p:spTree>
    <p:extLst>
      <p:ext uri="{BB962C8B-B14F-4D97-AF65-F5344CB8AC3E}">
        <p14:creationId xmlns:p14="http://schemas.microsoft.com/office/powerpoint/2010/main" val="39588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39F93-195B-E0AD-D6F5-455CA837D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1485F-F13B-38F2-224C-58F6C4CF2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0B9F4-7476-B3E3-5DE9-3CA0B19549B5}"/>
              </a:ext>
            </a:extLst>
          </p:cNvPr>
          <p:cNvSpPr>
            <a:spLocks noGrp="1"/>
          </p:cNvSpPr>
          <p:nvPr>
            <p:ph type="body" idx="1"/>
          </p:nvPr>
        </p:nvSpPr>
        <p:spPr/>
        <p:txBody>
          <a:bodyPr/>
          <a:lstStyle/>
          <a:p>
            <a:pPr marL="0" marR="0">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"Let me walk you through some key findings from our model performance comparison.</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First, seasonality and holidays emerged as major drivers of weekly sales across most Walmart stores. To address this, we tested different models on their ability to handle trends, seasonality, and store-specific patterns.</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The </a:t>
            </a:r>
            <a:r>
              <a:rPr lang="en-US" sz="1800" b="1" kern="100">
                <a:effectLst/>
                <a:latin typeface="Aptos" panose="020B0004020202020204" pitchFamily="34" charset="0"/>
                <a:ea typeface="Aptos" panose="020B0004020202020204" pitchFamily="34" charset="0"/>
                <a:cs typeface="Times New Roman" panose="02020603050405020304" pitchFamily="18" charset="0"/>
              </a:rPr>
              <a:t>SARIMA</a:t>
            </a:r>
            <a:r>
              <a:rPr lang="en-US" sz="1800" kern="100">
                <a:effectLst/>
                <a:latin typeface="Aptos" panose="020B0004020202020204" pitchFamily="34" charset="0"/>
                <a:ea typeface="Aptos" panose="020B0004020202020204" pitchFamily="34" charset="0"/>
                <a:cs typeface="Times New Roman" panose="02020603050405020304" pitchFamily="18" charset="0"/>
              </a:rPr>
              <a:t> models worked well for stores with strong, consistent seasonal patterns. However, they were less adaptive to sudden external shocks or promotional events.</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Our </a:t>
            </a:r>
            <a:r>
              <a:rPr lang="en-US" sz="1800" b="1" kern="100">
                <a:effectLst/>
                <a:latin typeface="Aptos" panose="020B0004020202020204" pitchFamily="34" charset="0"/>
                <a:ea typeface="Aptos" panose="020B0004020202020204" pitchFamily="34" charset="0"/>
                <a:cs typeface="Times New Roman" panose="02020603050405020304" pitchFamily="18" charset="0"/>
              </a:rPr>
              <a:t>LSTM model</a:t>
            </a:r>
            <a:r>
              <a:rPr lang="en-US" sz="1800" kern="100">
                <a:effectLst/>
                <a:latin typeface="Aptos" panose="020B0004020202020204" pitchFamily="34" charset="0"/>
                <a:ea typeface="Aptos" panose="020B0004020202020204" pitchFamily="34" charset="0"/>
                <a:cs typeface="Times New Roman" panose="02020603050405020304" pitchFamily="18" charset="0"/>
              </a:rPr>
              <a:t> showed standout performance—especially on high-volume, non-linear stores.  </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Random Forest</a:t>
            </a:r>
            <a:r>
              <a:rPr lang="en-US" sz="1800" kern="100">
                <a:effectLst/>
                <a:latin typeface="Aptos" panose="020B0004020202020204" pitchFamily="34" charset="0"/>
                <a:ea typeface="Aptos" panose="020B0004020202020204" pitchFamily="34" charset="0"/>
                <a:cs typeface="Times New Roman" panose="02020603050405020304" pitchFamily="18" charset="0"/>
              </a:rPr>
              <a:t> also performed competitively, especially on </a:t>
            </a:r>
            <a:r>
              <a:rPr lang="en-US" sz="1800" b="1" kern="100">
                <a:effectLst/>
                <a:latin typeface="Aptos" panose="020B0004020202020204" pitchFamily="34" charset="0"/>
                <a:ea typeface="Aptos" panose="020B0004020202020204" pitchFamily="34" charset="0"/>
                <a:cs typeface="Times New Roman" panose="02020603050405020304" pitchFamily="18" charset="0"/>
              </a:rPr>
              <a:t>RMSE and MAE</a:t>
            </a:r>
            <a:r>
              <a:rPr lang="en-US" sz="1800" kern="100">
                <a:effectLst/>
                <a:latin typeface="Aptos" panose="020B0004020202020204" pitchFamily="34" charset="0"/>
                <a:ea typeface="Aptos" panose="020B0004020202020204" pitchFamily="34" charset="0"/>
                <a:cs typeface="Times New Roman" panose="02020603050405020304" pitchFamily="18" charset="0"/>
              </a:rPr>
              <a:t> metrics. But since it's not inherently time-aware, it couldn't fully leverage the sequential nature of the data.</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Lastly, </a:t>
            </a:r>
            <a:r>
              <a:rPr lang="en-US" sz="1800" b="1" kern="100">
                <a:effectLst/>
                <a:latin typeface="Aptos" panose="020B0004020202020204" pitchFamily="34" charset="0"/>
                <a:ea typeface="Aptos" panose="020B0004020202020204" pitchFamily="34" charset="0"/>
                <a:cs typeface="Times New Roman" panose="02020603050405020304" pitchFamily="18" charset="0"/>
              </a:rPr>
              <a:t>Linear Regression</a:t>
            </a:r>
            <a:r>
              <a:rPr lang="en-US" sz="1800" kern="100">
                <a:effectLst/>
                <a:latin typeface="Aptos" panose="020B0004020202020204" pitchFamily="34" charset="0"/>
                <a:ea typeface="Aptos" panose="020B0004020202020204" pitchFamily="34" charset="0"/>
                <a:cs typeface="Times New Roman" panose="02020603050405020304" pitchFamily="18" charset="0"/>
              </a:rPr>
              <a:t> significantly underperformed. It failed to capture nonlinearity and sequential dependencies, consistently underfitting across all store types.</a:t>
            </a: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IN"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7EE6A9C-B0EB-FB9A-F9E7-E3B65B656293}"/>
              </a:ext>
            </a:extLst>
          </p:cNvPr>
          <p:cNvSpPr>
            <a:spLocks noGrp="1"/>
          </p:cNvSpPr>
          <p:nvPr>
            <p:ph type="sldNum" sz="quarter" idx="5"/>
          </p:nvPr>
        </p:nvSpPr>
        <p:spPr/>
        <p:txBody>
          <a:bodyPr/>
          <a:lstStyle/>
          <a:p>
            <a:fld id="{808ADF62-BFF2-4C5E-B85F-A21858FFCEC6}" type="slidenum">
              <a:t>13</a:t>
            </a:fld>
            <a:endParaRPr lang="en-US"/>
          </a:p>
        </p:txBody>
      </p:sp>
    </p:spTree>
    <p:extLst>
      <p:ext uri="{BB962C8B-B14F-4D97-AF65-F5344CB8AC3E}">
        <p14:creationId xmlns:p14="http://schemas.microsoft.com/office/powerpoint/2010/main" val="143703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ADF62-BFF2-4C5E-B85F-A21858FFCEC6}" type="slidenum">
              <a:rPr lang="en-US" smtClean="0"/>
              <a:t>14</a:t>
            </a:fld>
            <a:endParaRPr lang="en-US"/>
          </a:p>
        </p:txBody>
      </p:sp>
    </p:spTree>
    <p:extLst>
      <p:ext uri="{BB962C8B-B14F-4D97-AF65-F5344CB8AC3E}">
        <p14:creationId xmlns:p14="http://schemas.microsoft.com/office/powerpoint/2010/main" val="369091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Shanika</a:t>
            </a:r>
          </a:p>
        </p:txBody>
      </p:sp>
      <p:sp>
        <p:nvSpPr>
          <p:cNvPr id="4" name="Slide Number Placeholder 3"/>
          <p:cNvSpPr>
            <a:spLocks noGrp="1"/>
          </p:cNvSpPr>
          <p:nvPr>
            <p:ph type="sldNum" sz="quarter" idx="5"/>
          </p:nvPr>
        </p:nvSpPr>
        <p:spPr/>
        <p:txBody>
          <a:bodyPr/>
          <a:lstStyle/>
          <a:p>
            <a:fld id="{808ADF62-BFF2-4C5E-B85F-A21858FFCEC6}" type="slidenum">
              <a:rPr lang="en-US" smtClean="0"/>
              <a:t>4</a:t>
            </a:fld>
            <a:endParaRPr lang="en-US"/>
          </a:p>
        </p:txBody>
      </p:sp>
    </p:spTree>
    <p:extLst>
      <p:ext uri="{BB962C8B-B14F-4D97-AF65-F5344CB8AC3E}">
        <p14:creationId xmlns:p14="http://schemas.microsoft.com/office/powerpoint/2010/main" val="290122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Shanika</a:t>
            </a:r>
          </a:p>
        </p:txBody>
      </p:sp>
      <p:sp>
        <p:nvSpPr>
          <p:cNvPr id="4" name="Slide Number Placeholder 3"/>
          <p:cNvSpPr>
            <a:spLocks noGrp="1"/>
          </p:cNvSpPr>
          <p:nvPr>
            <p:ph type="sldNum" sz="quarter" idx="5"/>
          </p:nvPr>
        </p:nvSpPr>
        <p:spPr/>
        <p:txBody>
          <a:bodyPr/>
          <a:lstStyle/>
          <a:p>
            <a:fld id="{808ADF62-BFF2-4C5E-B85F-A21858FFCEC6}" type="slidenum">
              <a:rPr lang="en-US" smtClean="0"/>
              <a:t>5</a:t>
            </a:fld>
            <a:endParaRPr lang="en-US"/>
          </a:p>
        </p:txBody>
      </p:sp>
    </p:spTree>
    <p:extLst>
      <p:ext uri="{BB962C8B-B14F-4D97-AF65-F5344CB8AC3E}">
        <p14:creationId xmlns:p14="http://schemas.microsoft.com/office/powerpoint/2010/main" val="313733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A </a:t>
            </a:r>
            <a:r>
              <a:rPr lang="en-US" b="1"/>
              <a:t>Recurrent Neural Network (RNN)</a:t>
            </a:r>
            <a:r>
              <a:rPr lang="en-US"/>
              <a:t> is a type of neural network that is </a:t>
            </a:r>
            <a:r>
              <a:rPr lang="en-US" b="1"/>
              <a:t>designed to work with sequences</a:t>
            </a:r>
            <a:r>
              <a:rPr lang="en-US"/>
              <a:t> of data — like time series, text, or audio.</a:t>
            </a:r>
          </a:p>
          <a:p>
            <a:pPr>
              <a:buNone/>
            </a:pPr>
            <a:r>
              <a:rPr lang="en-US" b="1"/>
              <a:t>Here's a simple explanation:</a:t>
            </a:r>
          </a:p>
          <a:p>
            <a:pPr>
              <a:buNone/>
            </a:pPr>
            <a:r>
              <a:rPr lang="en-US"/>
              <a:t>🔁 </a:t>
            </a:r>
            <a:r>
              <a:rPr lang="en-US" b="1"/>
              <a:t>RNNs “remember” what they’ve seen before</a:t>
            </a:r>
            <a:r>
              <a:rPr lang="en-US"/>
              <a:t> so they can make better predictions based on past information.</a:t>
            </a:r>
          </a:p>
          <a:p>
            <a:r>
              <a:rPr lang="en-US"/>
              <a:t>Imagine you’re watching a TV show — each new scene makes more sense </a:t>
            </a:r>
            <a:r>
              <a:rPr lang="en-US" b="1"/>
              <a:t>because you remember what happened earlier</a:t>
            </a:r>
            <a:r>
              <a:rPr lang="en-US"/>
              <a:t>. RNNs work the same way: they process one piece of data at a time and </a:t>
            </a:r>
            <a:r>
              <a:rPr lang="en-US" b="1"/>
              <a:t>carry information forward</a:t>
            </a:r>
            <a:r>
              <a:rPr lang="en-US"/>
              <a:t> to understand the next piece.</a:t>
            </a:r>
          </a:p>
          <a:p>
            <a:endParaRPr lang="en-US"/>
          </a:p>
        </p:txBody>
      </p:sp>
      <p:sp>
        <p:nvSpPr>
          <p:cNvPr id="4" name="Slide Number Placeholder 3"/>
          <p:cNvSpPr>
            <a:spLocks noGrp="1"/>
          </p:cNvSpPr>
          <p:nvPr>
            <p:ph type="sldNum" sz="quarter" idx="5"/>
          </p:nvPr>
        </p:nvSpPr>
        <p:spPr/>
        <p:txBody>
          <a:bodyPr/>
          <a:lstStyle/>
          <a:p>
            <a:fld id="{808ADF62-BFF2-4C5E-B85F-A21858FFCEC6}" type="slidenum">
              <a:rPr lang="en-US" smtClean="0"/>
              <a:t>7</a:t>
            </a:fld>
            <a:endParaRPr lang="en-US"/>
          </a:p>
        </p:txBody>
      </p:sp>
    </p:spTree>
    <p:extLst>
      <p:ext uri="{BB962C8B-B14F-4D97-AF65-F5344CB8AC3E}">
        <p14:creationId xmlns:p14="http://schemas.microsoft.com/office/powerpoint/2010/main" val="193597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Scaled weekly sales then converted it to a vector, scaled features and converted it to a data frame, then I combined them into a matrix. I then created a lag window of 6 weeks and reshaped the matrix into a 3D array to be shaped and rotated properly for LSTM then took a time-based split of 60/40. Everything before 10/1/2011 is the training set with the incorporated lag. I then defined inputs (store, dept, features(window of prev. sales &amp; features)), used embeddings to turn store and dept ID’s into numbers the model can understand and learn from. Then fed this into the </a:t>
            </a:r>
            <a:r>
              <a:rPr lang="en-US" err="1"/>
              <a:t>lstm</a:t>
            </a:r>
            <a:r>
              <a:rPr lang="en-US"/>
              <a:t> model to learn patterns over a window of data (past 6 weeks) and combined everything together to pass through a final layer to predict next weeks sales based on all of the previous past sales and features by store and department.</a:t>
            </a:r>
          </a:p>
        </p:txBody>
      </p:sp>
      <p:sp>
        <p:nvSpPr>
          <p:cNvPr id="4" name="Slide Number Placeholder 3"/>
          <p:cNvSpPr>
            <a:spLocks noGrp="1"/>
          </p:cNvSpPr>
          <p:nvPr>
            <p:ph type="sldNum" sz="quarter" idx="5"/>
          </p:nvPr>
        </p:nvSpPr>
        <p:spPr/>
        <p:txBody>
          <a:bodyPr/>
          <a:lstStyle/>
          <a:p>
            <a:fld id="{808ADF62-BFF2-4C5E-B85F-A21858FFCEC6}" type="slidenum">
              <a:rPr lang="en-US" smtClean="0"/>
              <a:t>8</a:t>
            </a:fld>
            <a:endParaRPr lang="en-US"/>
          </a:p>
        </p:txBody>
      </p:sp>
    </p:spTree>
    <p:extLst>
      <p:ext uri="{BB962C8B-B14F-4D97-AF65-F5344CB8AC3E}">
        <p14:creationId xmlns:p14="http://schemas.microsoft.com/office/powerpoint/2010/main" val="4258897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3B2C6-4938-928F-E6F2-973508A73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0F2E2-2F57-2214-E773-59DC8C5F7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DB1BE-9242-57CA-2817-F8A9F94A2A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"Although the Test MSE is large in absolute terms, that’s expected given the scale of Walmart’s weekly sales across stores. A more intuitive metric like MAE ($7,314) shows the average prediction error is relatively modest. MSE is useful for penalizing large spikes, but it’s not always the best standalone measure for real-world performance in high-dollar forecasting.” </a:t>
            </a:r>
            <a:r>
              <a:rPr lang="en-US" sz="1200">
                <a:solidFill>
                  <a:schemeClr val="bg1"/>
                </a:solidFill>
              </a:rPr>
              <a:t>MAPE of 297% is skewed by small actual sales values (e.g., zero or near-zero), where percentage error becomes inflated — a common issue in retail forecasting. May benefit from custom store/dept-level fine-tuning, embeddings, or including external drivers (e.g., events, markdowns).</a:t>
            </a:r>
          </a:p>
          <a:p>
            <a:pPr marL="0">
              <a:spcBef>
                <a:spcPts val="0"/>
              </a:spcBef>
            </a:pPr>
            <a:endParaRPr lang="en-US" sz="1200">
              <a:solidFill>
                <a:schemeClr val="bg1"/>
              </a:solidFill>
            </a:endParaRPr>
          </a:p>
        </p:txBody>
      </p:sp>
      <p:sp>
        <p:nvSpPr>
          <p:cNvPr id="4" name="Slide Number Placeholder 3">
            <a:extLst>
              <a:ext uri="{FF2B5EF4-FFF2-40B4-BE49-F238E27FC236}">
                <a16:creationId xmlns:a16="http://schemas.microsoft.com/office/drawing/2014/main" id="{A5D88CC4-47D3-B6FC-E3CC-B048893E1BCC}"/>
              </a:ext>
            </a:extLst>
          </p:cNvPr>
          <p:cNvSpPr>
            <a:spLocks noGrp="1"/>
          </p:cNvSpPr>
          <p:nvPr>
            <p:ph type="sldNum" sz="quarter" idx="5"/>
          </p:nvPr>
        </p:nvSpPr>
        <p:spPr/>
        <p:txBody>
          <a:bodyPr/>
          <a:lstStyle/>
          <a:p>
            <a:fld id="{808ADF62-BFF2-4C5E-B85F-A21858FFCEC6}" type="slidenum">
              <a:t>9</a:t>
            </a:fld>
            <a:endParaRPr lang="en-US"/>
          </a:p>
        </p:txBody>
      </p:sp>
    </p:spTree>
    <p:extLst>
      <p:ext uri="{BB962C8B-B14F-4D97-AF65-F5344CB8AC3E}">
        <p14:creationId xmlns:p14="http://schemas.microsoft.com/office/powerpoint/2010/main" val="47343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A7157-EA61-B649-A444-B84A130A2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19A31-9252-6058-A0CE-81B7E2393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7EDE52-989E-FF84-8AB7-1B582B1E2E49}"/>
              </a:ext>
            </a:extLst>
          </p:cNvPr>
          <p:cNvSpPr>
            <a:spLocks noGrp="1"/>
          </p:cNvSpPr>
          <p:nvPr>
            <p:ph type="body" idx="1"/>
          </p:nvPr>
        </p:nvSpPr>
        <p:spPr/>
        <p:txBody>
          <a:bodyPr/>
          <a:lstStyle/>
          <a:p>
            <a:pPr marL="0">
              <a:spcBef>
                <a:spcPts val="0"/>
              </a:spcBef>
              <a:buNone/>
            </a:pPr>
            <a:r>
              <a:rPr lang="en-US" sz="1200">
                <a:solidFill>
                  <a:schemeClr val="bg1"/>
                </a:solidFill>
              </a:rPr>
              <a:t>For top-performing stores like </a:t>
            </a:r>
            <a:r>
              <a:rPr lang="en-US" sz="1200" b="1">
                <a:solidFill>
                  <a:schemeClr val="bg1"/>
                </a:solidFill>
              </a:rPr>
              <a:t>Store 36 and 44</a:t>
            </a:r>
            <a:r>
              <a:rPr lang="en-US" sz="1200">
                <a:solidFill>
                  <a:schemeClr val="bg1"/>
                </a:solidFill>
              </a:rPr>
              <a:t>, the MAE is below </a:t>
            </a:r>
            <a:r>
              <a:rPr lang="en-US" sz="1200" b="1">
                <a:solidFill>
                  <a:schemeClr val="bg1"/>
                </a:solidFill>
              </a:rPr>
              <a:t>$1,600</a:t>
            </a:r>
            <a:r>
              <a:rPr lang="en-US" sz="1200">
                <a:solidFill>
                  <a:schemeClr val="bg1"/>
                </a:solidFill>
              </a:rPr>
              <a:t>, which is </a:t>
            </a:r>
            <a:r>
              <a:rPr lang="en-US" sz="1200" b="1">
                <a:solidFill>
                  <a:schemeClr val="bg1"/>
                </a:solidFill>
              </a:rPr>
              <a:t>exceptionally low</a:t>
            </a:r>
            <a:r>
              <a:rPr lang="en-US" sz="1200">
                <a:solidFill>
                  <a:schemeClr val="bg1"/>
                </a:solidFill>
              </a:rPr>
              <a:t> relative to their weekly sales volume — indicating highly accurate forecasts.</a:t>
            </a:r>
          </a:p>
          <a:p>
            <a:pPr marL="0">
              <a:spcBef>
                <a:spcPts val="0"/>
              </a:spcBef>
            </a:pPr>
            <a:r>
              <a:rPr lang="en-US" sz="1200">
                <a:solidFill>
                  <a:schemeClr val="bg1"/>
                </a:solidFill>
              </a:rPr>
              <a:t>Because MAE is not inflated by outliers (unlike MSE/RMSE), it’s a strong metric for assessing </a:t>
            </a:r>
            <a:r>
              <a:rPr lang="en-US" sz="1200" b="1">
                <a:solidFill>
                  <a:schemeClr val="bg1"/>
                </a:solidFill>
              </a:rPr>
              <a:t>consistent, everyday performance</a:t>
            </a:r>
            <a:r>
              <a:rPr lang="en-US" sz="1200">
                <a:solidFill>
                  <a:schemeClr val="bg1"/>
                </a:solidFill>
              </a:rPr>
              <a:t> of the model.</a:t>
            </a:r>
          </a:p>
        </p:txBody>
      </p:sp>
      <p:sp>
        <p:nvSpPr>
          <p:cNvPr id="4" name="Slide Number Placeholder 3">
            <a:extLst>
              <a:ext uri="{FF2B5EF4-FFF2-40B4-BE49-F238E27FC236}">
                <a16:creationId xmlns:a16="http://schemas.microsoft.com/office/drawing/2014/main" id="{1348E5DB-7E22-C95E-EFDB-102DF099990E}"/>
              </a:ext>
            </a:extLst>
          </p:cNvPr>
          <p:cNvSpPr>
            <a:spLocks noGrp="1"/>
          </p:cNvSpPr>
          <p:nvPr>
            <p:ph type="sldNum" sz="quarter" idx="5"/>
          </p:nvPr>
        </p:nvSpPr>
        <p:spPr/>
        <p:txBody>
          <a:bodyPr/>
          <a:lstStyle/>
          <a:p>
            <a:fld id="{808ADF62-BFF2-4C5E-B85F-A21858FFCEC6}" type="slidenum">
              <a:t>10</a:t>
            </a:fld>
            <a:endParaRPr lang="en-US"/>
          </a:p>
        </p:txBody>
      </p:sp>
    </p:spTree>
    <p:extLst>
      <p:ext uri="{BB962C8B-B14F-4D97-AF65-F5344CB8AC3E}">
        <p14:creationId xmlns:p14="http://schemas.microsoft.com/office/powerpoint/2010/main" val="354380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14A6-0A48-F350-16DF-204C61D7B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44887-53CF-069A-A58F-9742B31F0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3202B-30B0-C0F2-34A3-2F0C6388D6B7}"/>
              </a:ext>
            </a:extLst>
          </p:cNvPr>
          <p:cNvSpPr>
            <a:spLocks noGrp="1"/>
          </p:cNvSpPr>
          <p:nvPr>
            <p:ph type="body" idx="1"/>
          </p:nvPr>
        </p:nvSpPr>
        <p:spPr/>
        <p:txBody>
          <a:bodyPr/>
          <a:lstStyle/>
          <a:p>
            <a:r>
              <a:rPr lang="en-US"/>
              <a:t>This slide summarizes our modeling framework and evaluation metrics. </a:t>
            </a: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0589861-4D02-6634-C254-0CE696408A1F}"/>
              </a:ext>
            </a:extLst>
          </p:cNvPr>
          <p:cNvSpPr>
            <a:spLocks noGrp="1"/>
          </p:cNvSpPr>
          <p:nvPr>
            <p:ph type="sldNum" sz="quarter" idx="5"/>
          </p:nvPr>
        </p:nvSpPr>
        <p:spPr/>
        <p:txBody>
          <a:bodyPr/>
          <a:lstStyle/>
          <a:p>
            <a:fld id="{808ADF62-BFF2-4C5E-B85F-A21858FFCEC6}" type="slidenum">
              <a:t>11</a:t>
            </a:fld>
            <a:endParaRPr lang="en-US"/>
          </a:p>
        </p:txBody>
      </p:sp>
    </p:spTree>
    <p:extLst>
      <p:ext uri="{BB962C8B-B14F-4D97-AF65-F5344CB8AC3E}">
        <p14:creationId xmlns:p14="http://schemas.microsoft.com/office/powerpoint/2010/main" val="102612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ADF62-BFF2-4C5E-B85F-A21858FFCEC6}" type="slidenum">
              <a:rPr lang="en-US" smtClean="0"/>
              <a:t>12</a:t>
            </a:fld>
            <a:endParaRPr lang="en-US"/>
          </a:p>
        </p:txBody>
      </p:sp>
    </p:spTree>
    <p:extLst>
      <p:ext uri="{BB962C8B-B14F-4D97-AF65-F5344CB8AC3E}">
        <p14:creationId xmlns:p14="http://schemas.microsoft.com/office/powerpoint/2010/main" val="3047825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0475" y="2866291"/>
            <a:ext cx="8023861" cy="1717983"/>
          </a:xfrm>
        </p:spPr>
        <p:txBody>
          <a:bodyPr anchor="b">
            <a:normAutofit/>
          </a:bodyPr>
          <a:lstStyle>
            <a:lvl1pPr algn="ctr">
              <a:defRPr sz="5600">
                <a:solidFill>
                  <a:schemeClr val="bg1"/>
                </a:solidFill>
              </a:defRPr>
            </a:lvl1pPr>
          </a:lstStyle>
          <a:p>
            <a:r>
              <a:rPr lang="en-US"/>
              <a:t>Click to edit Master title style</a:t>
            </a:r>
          </a:p>
        </p:txBody>
      </p:sp>
      <p:sp>
        <p:nvSpPr>
          <p:cNvPr id="3" name="Subtitle 2"/>
          <p:cNvSpPr>
            <a:spLocks noGrp="1"/>
          </p:cNvSpPr>
          <p:nvPr>
            <p:ph type="subTitle" idx="1"/>
          </p:nvPr>
        </p:nvSpPr>
        <p:spPr>
          <a:xfrm>
            <a:off x="2150476" y="4692112"/>
            <a:ext cx="8023861" cy="648380"/>
          </a:xfrm>
        </p:spPr>
        <p:txBody>
          <a:bodyPr>
            <a:normAutofit/>
          </a:bodyPr>
          <a:lstStyle>
            <a:lvl1pPr marL="0" indent="0" algn="ctr">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150475" y="6291035"/>
            <a:ext cx="1971397" cy="365125"/>
          </a:xfrm>
        </p:spPr>
        <p:txBody>
          <a:bodyPr/>
          <a:lstStyle/>
          <a:p>
            <a:fld id="{276D79ED-3FA7-4EF8-964B-EB8BCFAB02F8}" type="datetimeFigureOut">
              <a:rPr lang="en-US" smtClean="0"/>
              <a:t>8/30/25</a:t>
            </a:fld>
            <a:endParaRPr lang="en-US"/>
          </a:p>
        </p:txBody>
      </p:sp>
      <p:sp>
        <p:nvSpPr>
          <p:cNvPr id="5" name="Footer Placeholder 4"/>
          <p:cNvSpPr>
            <a:spLocks noGrp="1"/>
          </p:cNvSpPr>
          <p:nvPr>
            <p:ph type="ftr" sz="quarter" idx="11"/>
          </p:nvPr>
        </p:nvSpPr>
        <p:spPr>
          <a:xfrm>
            <a:off x="4752155" y="6291035"/>
            <a:ext cx="3275511" cy="365125"/>
          </a:xfrm>
        </p:spPr>
        <p:txBody>
          <a:bodyPr/>
          <a:lstStyle/>
          <a:p>
            <a:endParaRPr lang="en-US"/>
          </a:p>
        </p:txBody>
      </p:sp>
      <p:sp>
        <p:nvSpPr>
          <p:cNvPr id="6" name="Slide Number Placeholder 5"/>
          <p:cNvSpPr>
            <a:spLocks noGrp="1"/>
          </p:cNvSpPr>
          <p:nvPr>
            <p:ph type="sldNum" sz="quarter" idx="12"/>
          </p:nvPr>
        </p:nvSpPr>
        <p:spPr>
          <a:xfrm>
            <a:off x="8657949" y="6291036"/>
            <a:ext cx="1516387" cy="365125"/>
          </a:xfrm>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98DEB6B-3F38-611C-3CAC-972C95E03740}"/>
              </a:ext>
            </a:extLst>
          </p:cNvPr>
          <p:cNvSpPr>
            <a:spLocks noGrp="1"/>
          </p:cNvSpPr>
          <p:nvPr>
            <p:ph type="title"/>
          </p:nvPr>
        </p:nvSpPr>
        <p:spPr>
          <a:xfrm>
            <a:off x="462093" y="417376"/>
            <a:ext cx="11261821"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7BE35D34-AFF6-FD67-69F4-07CA10FF01B1}"/>
              </a:ext>
            </a:extLst>
          </p:cNvPr>
          <p:cNvSpPr>
            <a:spLocks noGrp="1"/>
          </p:cNvSpPr>
          <p:nvPr>
            <p:ph idx="1"/>
          </p:nvPr>
        </p:nvSpPr>
        <p:spPr>
          <a:xfrm>
            <a:off x="462093" y="1841862"/>
            <a:ext cx="11261821" cy="4387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1EFFF79B-CB1A-2DB9-D1D3-2B5716D6412F}"/>
              </a:ext>
            </a:extLst>
          </p:cNvPr>
          <p:cNvSpPr>
            <a:spLocks noGrp="1"/>
          </p:cNvSpPr>
          <p:nvPr>
            <p:ph type="dt" sz="half" idx="2"/>
          </p:nvPr>
        </p:nvSpPr>
        <p:spPr>
          <a:xfrm>
            <a:off x="674369" y="6356349"/>
            <a:ext cx="1971397"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Open Sans" panose="020B0606030504020204" pitchFamily="34" charset="0"/>
              </a:defRPr>
            </a:lvl1pPr>
          </a:lstStyle>
          <a:p>
            <a:fld id="{276D79ED-3FA7-4EF8-964B-EB8BCFAB02F8}" type="datetimeFigureOut">
              <a:rPr lang="en-US" smtClean="0"/>
              <a:pPr/>
              <a:t>8/30/25</a:t>
            </a:fld>
            <a:endParaRPr lang="en-US"/>
          </a:p>
        </p:txBody>
      </p:sp>
      <p:sp>
        <p:nvSpPr>
          <p:cNvPr id="10" name="Footer Placeholder 4">
            <a:extLst>
              <a:ext uri="{FF2B5EF4-FFF2-40B4-BE49-F238E27FC236}">
                <a16:creationId xmlns:a16="http://schemas.microsoft.com/office/drawing/2014/main" id="{C5618634-64F8-E86E-D531-28BAC317795A}"/>
              </a:ext>
            </a:extLst>
          </p:cNvPr>
          <p:cNvSpPr>
            <a:spLocks noGrp="1"/>
          </p:cNvSpPr>
          <p:nvPr>
            <p:ph type="ftr" sz="quarter" idx="3"/>
          </p:nvPr>
        </p:nvSpPr>
        <p:spPr>
          <a:xfrm>
            <a:off x="3276049" y="6356349"/>
            <a:ext cx="653198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cs typeface="Open Sans" panose="020B0606030504020204" pitchFamily="34" charset="0"/>
              </a:defRPr>
            </a:lvl1pPr>
          </a:lstStyle>
          <a:p>
            <a:endParaRPr lang="en-US"/>
          </a:p>
        </p:txBody>
      </p:sp>
      <p:sp>
        <p:nvSpPr>
          <p:cNvPr id="11" name="Slide Number Placeholder 5">
            <a:extLst>
              <a:ext uri="{FF2B5EF4-FFF2-40B4-BE49-F238E27FC236}">
                <a16:creationId xmlns:a16="http://schemas.microsoft.com/office/drawing/2014/main" id="{E2E703D6-3CE9-255E-BAAA-446DB0D0AE2B}"/>
              </a:ext>
            </a:extLst>
          </p:cNvPr>
          <p:cNvSpPr>
            <a:spLocks noGrp="1"/>
          </p:cNvSpPr>
          <p:nvPr>
            <p:ph type="sldNum" sz="quarter" idx="4"/>
          </p:nvPr>
        </p:nvSpPr>
        <p:spPr>
          <a:xfrm>
            <a:off x="10461171" y="6356350"/>
            <a:ext cx="1262743"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cs typeface="Open Sans" panose="020B0606030504020204" pitchFamily="34" charset="0"/>
              </a:defRPr>
            </a:lvl1pPr>
          </a:lstStyle>
          <a:p>
            <a:fld id="{C6F12CB2-7F2C-47B9-AE70-22A94B49F233}" type="slidenum">
              <a:rPr lang="en-US" smtClean="0"/>
              <a:pPr/>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093" y="1683613"/>
            <a:ext cx="8251553" cy="2852737"/>
          </a:xfrm>
        </p:spPr>
        <p:txBody>
          <a:bodyPr anchor="b">
            <a:normAutofit/>
          </a:bodyPr>
          <a:lstStyle>
            <a:lvl1pPr algn="l">
              <a:defRPr sz="54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62093" y="4563338"/>
            <a:ext cx="825155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19243" y="6356349"/>
            <a:ext cx="2183674" cy="365125"/>
          </a:xfrm>
        </p:spPr>
        <p:txBody>
          <a:bodyPr/>
          <a:lstStyle/>
          <a:p>
            <a:fld id="{276D79ED-3FA7-4EF8-964B-EB8BCFAB02F8}" type="datetimeFigureOut">
              <a:rPr lang="en-US" smtClean="0"/>
              <a:t>8/30/25</a:t>
            </a:fld>
            <a:endParaRPr lang="en-US"/>
          </a:p>
        </p:txBody>
      </p:sp>
      <p:sp>
        <p:nvSpPr>
          <p:cNvPr id="5" name="Footer Placeholder 4"/>
          <p:cNvSpPr>
            <a:spLocks noGrp="1"/>
          </p:cNvSpPr>
          <p:nvPr>
            <p:ph type="ftr" sz="quarter" idx="11"/>
          </p:nvPr>
        </p:nvSpPr>
        <p:spPr>
          <a:xfrm>
            <a:off x="3333199" y="6356349"/>
            <a:ext cx="3275511" cy="365125"/>
          </a:xfrm>
        </p:spPr>
        <p:txBody>
          <a:bodyPr/>
          <a:lstStyle/>
          <a:p>
            <a:endParaRPr lang="en-US"/>
          </a:p>
        </p:txBody>
      </p:sp>
      <p:sp>
        <p:nvSpPr>
          <p:cNvPr id="6" name="Slide Number Placeholder 5"/>
          <p:cNvSpPr>
            <a:spLocks noGrp="1"/>
          </p:cNvSpPr>
          <p:nvPr>
            <p:ph type="sldNum" sz="quarter" idx="12"/>
          </p:nvPr>
        </p:nvSpPr>
        <p:spPr>
          <a:xfrm>
            <a:off x="7238993" y="6356350"/>
            <a:ext cx="1474653" cy="365125"/>
          </a:xfrm>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4942" y="1873975"/>
            <a:ext cx="56279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9146" y="1873975"/>
            <a:ext cx="55647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6D79ED-3FA7-4EF8-964B-EB8BCFAB02F8}" type="datetimeFigureOut">
              <a:rPr lang="en-US" smtClean="0"/>
              <a:t>8/30/25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4943" y="299811"/>
            <a:ext cx="11318971" cy="1325563"/>
          </a:xfrm>
        </p:spPr>
        <p:txBody>
          <a:bodyPr/>
          <a:lstStyle/>
          <a:p>
            <a:r>
              <a:rPr lang="en-US"/>
              <a:t>Click to edit Master title style</a:t>
            </a:r>
          </a:p>
        </p:txBody>
      </p:sp>
      <p:sp>
        <p:nvSpPr>
          <p:cNvPr id="3" name="Text Placeholder 2"/>
          <p:cNvSpPr>
            <a:spLocks noGrp="1"/>
          </p:cNvSpPr>
          <p:nvPr>
            <p:ph type="body" idx="1"/>
          </p:nvPr>
        </p:nvSpPr>
        <p:spPr>
          <a:xfrm>
            <a:off x="404940" y="1615849"/>
            <a:ext cx="56279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4941" y="2439761"/>
            <a:ext cx="56279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0" y="1615849"/>
            <a:ext cx="56279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2439761"/>
            <a:ext cx="56279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D79ED-3FA7-4EF8-964B-EB8BCFAB02F8}" type="datetimeFigureOut">
              <a:rPr lang="en-US" smtClean="0"/>
              <a:t>8/30/25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D79ED-3FA7-4EF8-964B-EB8BCFAB02F8}" type="datetimeFigureOut">
              <a:rPr lang="en-US" smtClean="0"/>
              <a:t>8/30/25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8/30/25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prezentr.com/?utm_source=templates&amp;utm_medium=presentation&amp;utm_campaign=free_downloads_2020"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093" y="417376"/>
            <a:ext cx="1126182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2093" y="1841862"/>
            <a:ext cx="11261821" cy="4387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4369" y="6482961"/>
            <a:ext cx="1971397" cy="365125"/>
          </a:xfrm>
          <a:prstGeom prst="rect">
            <a:avLst/>
          </a:prstGeom>
        </p:spPr>
        <p:txBody>
          <a:bodyPr vert="horz" lIns="91440" tIns="45720" rIns="91440" bIns="45720" rtlCol="0" anchor="ctr"/>
          <a:lstStyle>
            <a:lvl1pPr algn="l">
              <a:defRPr sz="1200">
                <a:solidFill>
                  <a:schemeClr val="bg1"/>
                </a:solidFill>
                <a:latin typeface="Roboto" panose="02000000000000000000" pitchFamily="2" charset="0"/>
                <a:ea typeface="Roboto" panose="02000000000000000000" pitchFamily="2" charset="0"/>
                <a:cs typeface="Open Sans" panose="020B0606030504020204" pitchFamily="34" charset="0"/>
              </a:defRPr>
            </a:lvl1pPr>
          </a:lstStyle>
          <a:p>
            <a:fld id="{276D79ED-3FA7-4EF8-964B-EB8BCFAB02F8}" type="datetimeFigureOut">
              <a:rPr lang="en-US" smtClean="0"/>
              <a:pPr/>
              <a:t>8/30/25</a:t>
            </a:fld>
            <a:endParaRPr lang="en-US"/>
          </a:p>
        </p:txBody>
      </p:sp>
      <p:sp>
        <p:nvSpPr>
          <p:cNvPr id="5" name="Footer Placeholder 4"/>
          <p:cNvSpPr>
            <a:spLocks noGrp="1"/>
          </p:cNvSpPr>
          <p:nvPr>
            <p:ph type="ftr" sz="quarter" idx="3"/>
          </p:nvPr>
        </p:nvSpPr>
        <p:spPr>
          <a:xfrm>
            <a:off x="3276049" y="6482961"/>
            <a:ext cx="6531980" cy="365125"/>
          </a:xfrm>
          <a:prstGeom prst="rect">
            <a:avLst/>
          </a:prstGeom>
        </p:spPr>
        <p:txBody>
          <a:bodyPr vert="horz" lIns="91440" tIns="45720" rIns="91440" bIns="45720" rtlCol="0" anchor="ctr"/>
          <a:lstStyle>
            <a:lvl1pPr algn="ctr">
              <a:defRPr sz="1200">
                <a:solidFill>
                  <a:schemeClr val="bg1"/>
                </a:solidFill>
                <a:latin typeface="Roboto" panose="02000000000000000000" pitchFamily="2" charset="0"/>
                <a:ea typeface="Roboto" panose="02000000000000000000" pitchFamily="2" charset="0"/>
                <a:cs typeface="Open Sans" panose="020B0606030504020204" pitchFamily="34" charset="0"/>
              </a:defRPr>
            </a:lvl1pPr>
          </a:lstStyle>
          <a:p>
            <a:endParaRPr lang="en-US"/>
          </a:p>
        </p:txBody>
      </p:sp>
      <p:sp>
        <p:nvSpPr>
          <p:cNvPr id="6" name="Slide Number Placeholder 5"/>
          <p:cNvSpPr>
            <a:spLocks noGrp="1"/>
          </p:cNvSpPr>
          <p:nvPr>
            <p:ph type="sldNum" sz="quarter" idx="4"/>
          </p:nvPr>
        </p:nvSpPr>
        <p:spPr>
          <a:xfrm>
            <a:off x="10461171" y="6482962"/>
            <a:ext cx="1262743" cy="365125"/>
          </a:xfrm>
          <a:prstGeom prst="rect">
            <a:avLst/>
          </a:prstGeom>
        </p:spPr>
        <p:txBody>
          <a:bodyPr vert="horz" lIns="91440" tIns="45720" rIns="91440" bIns="45720" rtlCol="0" anchor="ctr"/>
          <a:lstStyle>
            <a:lvl1pPr algn="r">
              <a:defRPr sz="1200">
                <a:solidFill>
                  <a:schemeClr val="bg1"/>
                </a:solidFill>
                <a:latin typeface="Roboto" panose="02000000000000000000" pitchFamily="2" charset="0"/>
                <a:ea typeface="Roboto" panose="02000000000000000000" pitchFamily="2" charset="0"/>
                <a:cs typeface="Open Sans" panose="020B0606030504020204" pitchFamily="34" charset="0"/>
              </a:defRPr>
            </a:lvl1pPr>
          </a:lstStyle>
          <a:p>
            <a:fld id="{C6F12CB2-7F2C-47B9-AE70-22A94B49F233}" type="slidenum">
              <a:rPr lang="en-US" smtClean="0"/>
              <a:pPr/>
              <a:t>‹#›</a:t>
            </a:fld>
            <a:endParaRPr lang="en-US"/>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12" name="TextBox 11"/>
          <p:cNvSpPr txBox="1"/>
          <p:nvPr userDrawn="1"/>
        </p:nvSpPr>
        <p:spPr>
          <a:xfrm rot="16200000">
            <a:off x="-2113768" y="2546065"/>
            <a:ext cx="3888671" cy="276999"/>
          </a:xfrm>
          <a:prstGeom prst="rect">
            <a:avLst/>
          </a:prstGeom>
          <a:noFill/>
        </p:spPr>
        <p:txBody>
          <a:bodyPr wrap="square" rtlCol="0" anchor="ctr">
            <a:spAutoFit/>
          </a:bodyPr>
          <a:lstStyle/>
          <a:p>
            <a:r>
              <a:rPr lang="bs-Latn-BA" sz="1200">
                <a:solidFill>
                  <a:schemeClr val="bg1">
                    <a:lumMod val="65000"/>
                  </a:schemeClr>
                </a:solidFill>
              </a:rPr>
              <a:t>Find</a:t>
            </a:r>
            <a:r>
              <a:rPr lang="bs-Latn-BA" sz="1200" baseline="0">
                <a:solidFill>
                  <a:schemeClr val="bg1">
                    <a:lumMod val="65000"/>
                  </a:schemeClr>
                </a:solidFill>
              </a:rPr>
              <a:t> m</a:t>
            </a:r>
            <a:r>
              <a:rPr lang="bs-Latn-BA" sz="1200">
                <a:solidFill>
                  <a:schemeClr val="bg1">
                    <a:lumMod val="65000"/>
                  </a:schemeClr>
                </a:solidFill>
              </a:rPr>
              <a:t>ore PowerPoint templates</a:t>
            </a:r>
            <a:r>
              <a:rPr lang="bs-Latn-BA" sz="1200" baseline="0">
                <a:solidFill>
                  <a:schemeClr val="bg1">
                    <a:lumMod val="65000"/>
                  </a:schemeClr>
                </a:solidFill>
              </a:rPr>
              <a:t> on </a:t>
            </a:r>
            <a:r>
              <a:rPr lang="bs-Latn-BA" sz="1200" b="1" baseline="0">
                <a:solidFill>
                  <a:schemeClr val="bg1">
                    <a:lumMod val="65000"/>
                  </a:schemeClr>
                </a:solidFill>
                <a:hlinkClick r:id="rId11"/>
              </a:rPr>
              <a:t>prezentr.com</a:t>
            </a:r>
            <a:r>
              <a:rPr lang="bs-Latn-BA" sz="1200" baseline="0">
                <a:solidFill>
                  <a:schemeClr val="bg1">
                    <a:lumMod val="65000"/>
                  </a:schemeClr>
                </a:solidFill>
              </a:rPr>
              <a:t>!</a:t>
            </a:r>
            <a:endParaRPr lang="en-US" sz="120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lnSpc>
          <a:spcPct val="90000"/>
        </a:lnSpc>
        <a:spcBef>
          <a:spcPct val="0"/>
        </a:spcBef>
        <a:buNone/>
        <a:defRPr sz="4400" b="1" kern="1200">
          <a:solidFill>
            <a:srgbClr val="0070BA"/>
          </a:solidFill>
          <a:latin typeface="Roboto" panose="02000000000000000000" pitchFamily="2" charset="0"/>
          <a:ea typeface="Roboto" panose="02000000000000000000" pitchFamily="2"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zentr.com/?utm_source=templates&amp;utm_medium=presentation&amp;utm_campaign=free_downloads_20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pxfuel.com/en/search?q=think"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690A4DCE-900A-874A-B628-D52BB5C182F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effectLst/>
                <a:latin typeface="+mj-lt"/>
              </a:rPr>
              <a:t>ISOM 655 Superforecasting</a:t>
            </a:r>
            <a:endParaRPr lang="bs-Latn-BA" sz="2400" b="1">
              <a:latin typeface="+mj-lt"/>
            </a:endParaRPr>
          </a:p>
        </p:txBody>
      </p:sp>
      <p:sp>
        <p:nvSpPr>
          <p:cNvPr id="2" name="Title 1"/>
          <p:cNvSpPr>
            <a:spLocks noGrp="1"/>
          </p:cNvSpPr>
          <p:nvPr>
            <p:ph type="ctrTitle"/>
          </p:nvPr>
        </p:nvSpPr>
        <p:spPr>
          <a:xfrm>
            <a:off x="236482" y="1026941"/>
            <a:ext cx="11719035" cy="1717983"/>
          </a:xfrm>
        </p:spPr>
        <p:txBody>
          <a:bodyPr>
            <a:normAutofit/>
          </a:bodyPr>
          <a:lstStyle/>
          <a:p>
            <a:r>
              <a:rPr lang="en-US" sz="3200" i="0" u="none" strike="noStrike">
                <a:effectLst/>
                <a:latin typeface="+mj-lt"/>
              </a:rPr>
              <a:t>Forecasting Walmart Weekly Sales Across Different Stores</a:t>
            </a:r>
            <a:endParaRPr lang="en-US" sz="8000">
              <a:latin typeface="+mj-lt"/>
            </a:endParaRPr>
          </a:p>
        </p:txBody>
      </p:sp>
      <p:sp>
        <p:nvSpPr>
          <p:cNvPr id="3" name="Subtitle 2"/>
          <p:cNvSpPr>
            <a:spLocks noGrp="1"/>
          </p:cNvSpPr>
          <p:nvPr>
            <p:ph type="subTitle" idx="1"/>
          </p:nvPr>
        </p:nvSpPr>
        <p:spPr>
          <a:xfrm>
            <a:off x="1797936" y="4032441"/>
            <a:ext cx="8769772" cy="1717983"/>
          </a:xfrm>
        </p:spPr>
        <p:txBody>
          <a:bodyPr>
            <a:normAutofit/>
          </a:bodyPr>
          <a:lstStyle/>
          <a:p>
            <a:r>
              <a:rPr lang="en-IN" sz="1600" b="1" dirty="0">
                <a:latin typeface="+mj-lt"/>
              </a:rPr>
              <a:t>By:</a:t>
            </a:r>
          </a:p>
          <a:p>
            <a:r>
              <a:rPr lang="en-IN" sz="1600" b="1" dirty="0">
                <a:latin typeface="+mj-lt"/>
              </a:rPr>
              <a:t>Malcolm Henry</a:t>
            </a:r>
          </a:p>
        </p:txBody>
      </p:sp>
      <p:pic>
        <p:nvPicPr>
          <p:cNvPr id="6" name="Picture 5">
            <a:extLst>
              <a:ext uri="{FF2B5EF4-FFF2-40B4-BE49-F238E27FC236}">
                <a16:creationId xmlns:a16="http://schemas.microsoft.com/office/drawing/2014/main" id="{ED5DDB8B-469D-9A29-1440-52FF10F7569F}"/>
              </a:ext>
            </a:extLst>
          </p:cNvPr>
          <p:cNvPicPr>
            <a:picLocks noChangeAspect="1"/>
          </p:cNvPicPr>
          <p:nvPr/>
        </p:nvPicPr>
        <p:blipFill rotWithShape="1">
          <a:blip r:embed="rId4">
            <a:extLst>
              <a:ext uri="{28A0092B-C50C-407E-A947-70E740481C1C}">
                <a14:useLocalDpi xmlns:a14="http://schemas.microsoft.com/office/drawing/2010/main" val="0"/>
              </a:ext>
            </a:extLst>
          </a:blip>
          <a:srcRect l="22155" t="29129" r="22807" b="40923"/>
          <a:stretch/>
        </p:blipFill>
        <p:spPr>
          <a:xfrm>
            <a:off x="3065943" y="102668"/>
            <a:ext cx="6710290" cy="2053883"/>
          </a:xfrm>
          <a:prstGeom prst="rect">
            <a:avLst/>
          </a:prstGeom>
        </p:spPr>
      </p:pic>
    </p:spTree>
    <p:extLst>
      <p:ext uri="{BB962C8B-B14F-4D97-AF65-F5344CB8AC3E}">
        <p14:creationId xmlns:p14="http://schemas.microsoft.com/office/powerpoint/2010/main" val="72092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9FFB2-E08A-F3AB-BA1B-18564046C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6334B-9E54-354A-CB07-89848906F443}"/>
              </a:ext>
            </a:extLst>
          </p:cNvPr>
          <p:cNvSpPr>
            <a:spLocks noGrp="1"/>
          </p:cNvSpPr>
          <p:nvPr>
            <p:ph type="title"/>
          </p:nvPr>
        </p:nvSpPr>
        <p:spPr>
          <a:xfrm>
            <a:off x="-730" y="-146151"/>
            <a:ext cx="8623663" cy="1325563"/>
          </a:xfrm>
        </p:spPr>
        <p:txBody>
          <a:bodyPr>
            <a:normAutofit/>
          </a:bodyPr>
          <a:lstStyle/>
          <a:p>
            <a:r>
              <a:rPr lang="en-US" sz="4000">
                <a:latin typeface="Roboto"/>
                <a:ea typeface="Roboto"/>
                <a:cs typeface="Open Sans"/>
              </a:rPr>
              <a:t>LSTM Deep Learning Model</a:t>
            </a:r>
            <a:endParaRPr lang="en-US" sz="4000"/>
          </a:p>
        </p:txBody>
      </p:sp>
      <p:sp>
        <p:nvSpPr>
          <p:cNvPr id="5" name="Content Placeholder 2">
            <a:extLst>
              <a:ext uri="{FF2B5EF4-FFF2-40B4-BE49-F238E27FC236}">
                <a16:creationId xmlns:a16="http://schemas.microsoft.com/office/drawing/2014/main" id="{C0C85CCC-1530-87B0-AC8F-CD0F3EA514F1}"/>
              </a:ext>
            </a:extLst>
          </p:cNvPr>
          <p:cNvSpPr txBox="1">
            <a:spLocks/>
          </p:cNvSpPr>
          <p:nvPr/>
        </p:nvSpPr>
        <p:spPr>
          <a:xfrm>
            <a:off x="-729" y="4878658"/>
            <a:ext cx="12192730" cy="1974476"/>
          </a:xfrm>
          <a:prstGeom prst="rect">
            <a:avLst/>
          </a:prstGeom>
          <a:solidFill>
            <a:srgbClr val="107BCA"/>
          </a:solidFill>
          <a:ln>
            <a:solidFill>
              <a:schemeClr val="bg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buNone/>
            </a:pPr>
            <a:r>
              <a:rPr lang="en-US" sz="1600" b="1">
                <a:solidFill>
                  <a:schemeClr val="bg1"/>
                </a:solidFill>
                <a:latin typeface="Calibri" panose="020F0502020204030204" pitchFamily="34" charset="0"/>
                <a:ea typeface="Calibri" panose="020F0502020204030204" pitchFamily="34" charset="0"/>
                <a:cs typeface="Calibri" panose="020F0502020204030204" pitchFamily="34" charset="0"/>
              </a:rPr>
              <a:t>LSTM (Long-Short-Term Memory) forecasts aligned closely with actuals for top-performing stores</a:t>
            </a: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 (e.g., Stores 36, 37, 44), achieving </a:t>
            </a:r>
            <a:r>
              <a:rPr lang="en-US" sz="1600" b="1">
                <a:solidFill>
                  <a:schemeClr val="bg1"/>
                </a:solidFill>
                <a:latin typeface="Calibri" panose="020F0502020204030204" pitchFamily="34" charset="0"/>
                <a:ea typeface="Calibri" panose="020F0502020204030204" pitchFamily="34" charset="0"/>
                <a:cs typeface="Calibri" panose="020F0502020204030204" pitchFamily="34" charset="0"/>
              </a:rPr>
              <a:t>R² &gt; 0.95</a:t>
            </a: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 with low MAE and RMSE.</a:t>
            </a:r>
          </a:p>
          <a:p>
            <a:pPr marL="0">
              <a:spcBef>
                <a:spcPts val="0"/>
              </a:spcBef>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The model handles high-dimensional, multivariate time series data effectively by combining temporal sequences with contextual store information.</a:t>
            </a:r>
          </a:p>
          <a:p>
            <a:pPr marL="0" indent="0">
              <a:spcBef>
                <a:spcPts val="0"/>
              </a:spcBef>
              <a:buNone/>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In contrast, stores like 10, 22, 21, and 35 show </a:t>
            </a:r>
            <a:r>
              <a:rPr lang="en-US" sz="1600" b="1">
                <a:solidFill>
                  <a:schemeClr val="bg1"/>
                </a:solidFill>
                <a:latin typeface="Calibri" panose="020F0502020204030204" pitchFamily="34" charset="0"/>
                <a:ea typeface="Calibri" panose="020F0502020204030204" pitchFamily="34" charset="0"/>
                <a:cs typeface="Calibri" panose="020F0502020204030204" pitchFamily="34" charset="0"/>
              </a:rPr>
              <a:t>lower R² values (&lt; 0.52)</a:t>
            </a: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 suggesting the model struggles with </a:t>
            </a:r>
            <a:r>
              <a:rPr lang="en-US" sz="1600" b="1">
                <a:solidFill>
                  <a:schemeClr val="bg1"/>
                </a:solidFill>
                <a:latin typeface="Calibri" panose="020F0502020204030204" pitchFamily="34" charset="0"/>
                <a:ea typeface="Calibri" panose="020F0502020204030204" pitchFamily="34" charset="0"/>
                <a:cs typeface="Calibri" panose="020F0502020204030204" pitchFamily="34" charset="0"/>
              </a:rPr>
              <a:t>sales irregularities</a:t>
            </a: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 possibly due to </a:t>
            </a:r>
            <a:r>
              <a:rPr lang="en-US" sz="1600" b="1">
                <a:solidFill>
                  <a:schemeClr val="bg1"/>
                </a:solidFill>
                <a:latin typeface="Calibri" panose="020F0502020204030204" pitchFamily="34" charset="0"/>
                <a:ea typeface="Calibri" panose="020F0502020204030204" pitchFamily="34" charset="0"/>
                <a:cs typeface="Calibri" panose="020F0502020204030204" pitchFamily="34" charset="0"/>
              </a:rPr>
              <a:t>promotions</a:t>
            </a: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600" b="1">
                <a:solidFill>
                  <a:schemeClr val="bg1"/>
                </a:solidFill>
                <a:latin typeface="Calibri" panose="020F0502020204030204" pitchFamily="34" charset="0"/>
                <a:ea typeface="Calibri" panose="020F0502020204030204" pitchFamily="34" charset="0"/>
                <a:cs typeface="Calibri" panose="020F0502020204030204" pitchFamily="34" charset="0"/>
              </a:rPr>
              <a:t>external events</a:t>
            </a: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 or </a:t>
            </a:r>
            <a:r>
              <a:rPr lang="en-US" sz="1600" b="1">
                <a:solidFill>
                  <a:schemeClr val="bg1"/>
                </a:solidFill>
                <a:latin typeface="Calibri" panose="020F0502020204030204" pitchFamily="34" charset="0"/>
                <a:ea typeface="Calibri" panose="020F0502020204030204" pitchFamily="34" charset="0"/>
                <a:cs typeface="Calibri" panose="020F0502020204030204" pitchFamily="34" charset="0"/>
              </a:rPr>
              <a:t>data sparsity</a:t>
            </a: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 in specific departments.</a:t>
            </a:r>
          </a:p>
          <a:p>
            <a:pPr>
              <a:spcBef>
                <a:spcPts val="0"/>
              </a:spcBef>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These MAPE values indicate that for many stores—especially those with low or volatile sales—the model’s predictions were significantly off in percentage terms, often due to small actual sales values inflating the error.</a:t>
            </a:r>
            <a:endParaRPr lang="en-US" sz="2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sz="24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a:spcBef>
                <a:spcPts val="0"/>
              </a:spcBef>
              <a:buNone/>
            </a:pPr>
            <a:endParaRPr lang="en-US"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D4844011-6363-C4EB-13DE-22C9189E5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 y="932332"/>
            <a:ext cx="7240476" cy="2036384"/>
          </a:xfrm>
          <a:prstGeom prst="rect">
            <a:avLst/>
          </a:prstGeom>
        </p:spPr>
      </p:pic>
      <p:pic>
        <p:nvPicPr>
          <p:cNvPr id="12" name="Picture 11">
            <a:extLst>
              <a:ext uri="{FF2B5EF4-FFF2-40B4-BE49-F238E27FC236}">
                <a16:creationId xmlns:a16="http://schemas.microsoft.com/office/drawing/2014/main" id="{99F8719A-0D2C-F281-2DF4-2F564BA73CBC}"/>
              </a:ext>
            </a:extLst>
          </p:cNvPr>
          <p:cNvPicPr>
            <a:picLocks noChangeAspect="1"/>
          </p:cNvPicPr>
          <p:nvPr/>
        </p:nvPicPr>
        <p:blipFill>
          <a:blip r:embed="rId4">
            <a:extLst>
              <a:ext uri="{28A0092B-C50C-407E-A947-70E740481C1C}">
                <a14:useLocalDpi xmlns:a14="http://schemas.microsoft.com/office/drawing/2010/main" val="0"/>
              </a:ext>
            </a:extLst>
          </a:blip>
          <a:srcRect l="549"/>
          <a:stretch/>
        </p:blipFill>
        <p:spPr>
          <a:xfrm>
            <a:off x="39756" y="2875402"/>
            <a:ext cx="7199989" cy="1974476"/>
          </a:xfrm>
          <a:prstGeom prst="rect">
            <a:avLst/>
          </a:prstGeom>
        </p:spPr>
      </p:pic>
      <p:pic>
        <p:nvPicPr>
          <p:cNvPr id="4" name="Picture 3">
            <a:extLst>
              <a:ext uri="{FF2B5EF4-FFF2-40B4-BE49-F238E27FC236}">
                <a16:creationId xmlns:a16="http://schemas.microsoft.com/office/drawing/2014/main" id="{B3C65810-38ED-F633-0537-85F001EF1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619" y="932331"/>
            <a:ext cx="4317881" cy="3715869"/>
          </a:xfrm>
          <a:prstGeom prst="rect">
            <a:avLst/>
          </a:prstGeom>
        </p:spPr>
      </p:pic>
    </p:spTree>
    <p:extLst>
      <p:ext uri="{BB962C8B-B14F-4D97-AF65-F5344CB8AC3E}">
        <p14:creationId xmlns:p14="http://schemas.microsoft.com/office/powerpoint/2010/main" val="413528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52815-42EA-4CEE-8126-9A6366675CC1}"/>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D81BC1A-0291-65FC-7A44-87C7FCA3D946}"/>
              </a:ext>
            </a:extLst>
          </p:cNvPr>
          <p:cNvGraphicFramePr>
            <a:graphicFrameLocks noGrp="1"/>
          </p:cNvGraphicFramePr>
          <p:nvPr>
            <p:ph idx="4294967295"/>
            <p:extLst>
              <p:ext uri="{D42A27DB-BD31-4B8C-83A1-F6EECF244321}">
                <p14:modId xmlns:p14="http://schemas.microsoft.com/office/powerpoint/2010/main" val="1379573929"/>
              </p:ext>
            </p:extLst>
          </p:nvPr>
        </p:nvGraphicFramePr>
        <p:xfrm>
          <a:off x="0" y="998176"/>
          <a:ext cx="12192000" cy="5859824"/>
        </p:xfrm>
        <a:graphic>
          <a:graphicData uri="http://schemas.openxmlformats.org/drawingml/2006/table">
            <a:tbl>
              <a:tblPr firstRow="1" bandRow="1">
                <a:tableStyleId>{5C22544A-7EE6-4342-B048-85BDC9FD1C3A}</a:tableStyleId>
              </a:tblPr>
              <a:tblGrid>
                <a:gridCol w="5410689">
                  <a:extLst>
                    <a:ext uri="{9D8B030D-6E8A-4147-A177-3AD203B41FA5}">
                      <a16:colId xmlns:a16="http://schemas.microsoft.com/office/drawing/2014/main" val="3729764850"/>
                    </a:ext>
                  </a:extLst>
                </a:gridCol>
                <a:gridCol w="2794716">
                  <a:extLst>
                    <a:ext uri="{9D8B030D-6E8A-4147-A177-3AD203B41FA5}">
                      <a16:colId xmlns:a16="http://schemas.microsoft.com/office/drawing/2014/main" val="3645191931"/>
                    </a:ext>
                  </a:extLst>
                </a:gridCol>
                <a:gridCol w="3986595">
                  <a:extLst>
                    <a:ext uri="{9D8B030D-6E8A-4147-A177-3AD203B41FA5}">
                      <a16:colId xmlns:a16="http://schemas.microsoft.com/office/drawing/2014/main" val="4151573935"/>
                    </a:ext>
                  </a:extLst>
                </a:gridCol>
              </a:tblGrid>
              <a:tr h="402415">
                <a:tc>
                  <a:txBody>
                    <a:bodyPr/>
                    <a:lstStyle/>
                    <a:p>
                      <a:pPr lvl="0" algn="l">
                        <a:lnSpc>
                          <a:spcPct val="100000"/>
                        </a:lnSpc>
                        <a:spcBef>
                          <a:spcPts val="0"/>
                        </a:spcBef>
                        <a:spcAft>
                          <a:spcPts val="0"/>
                        </a:spcAft>
                        <a:buNone/>
                      </a:pPr>
                      <a:r>
                        <a:rPr lang="en-US" sz="1800" b="1" i="0" u="none" strike="noStrike" noProof="0">
                          <a:latin typeface="Calibri" panose="020F0502020204030204" pitchFamily="34" charset="0"/>
                          <a:ea typeface="Calibri" panose="020F0502020204030204" pitchFamily="34" charset="0"/>
                          <a:cs typeface="Calibri" panose="020F0502020204030204" pitchFamily="34" charset="0"/>
                        </a:rPr>
                        <a:t>Models – LSTM</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l">
                        <a:lnSpc>
                          <a:spcPct val="100000"/>
                        </a:lnSpc>
                        <a:spcBef>
                          <a:spcPts val="0"/>
                        </a:spcBef>
                        <a:spcAft>
                          <a:spcPts val="0"/>
                        </a:spcAft>
                        <a:buNone/>
                      </a:pPr>
                      <a:r>
                        <a:rPr lang="en-US" sz="1800" b="1" i="0" u="none" strike="noStrike" noProof="0">
                          <a:latin typeface="Calibri" panose="020F0502020204030204" pitchFamily="34" charset="0"/>
                          <a:ea typeface="Calibri" panose="020F0502020204030204" pitchFamily="34" charset="0"/>
                          <a:cs typeface="Calibri" panose="020F0502020204030204" pitchFamily="34" charset="0"/>
                        </a:rPr>
                        <a:t>Evaluation Metrics</a:t>
                      </a:r>
                      <a:endParaRPr lang="en-US" sz="1800" b="1">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Train/Test Split &amp; Cross-Validation</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52663633"/>
                  </a:ext>
                </a:extLst>
              </a:tr>
              <a:tr h="1587610">
                <a:tc>
                  <a:txBody>
                    <a:bodyPr/>
                    <a:lstStyle/>
                    <a:p>
                      <a:pPr lvl="0">
                        <a:buNone/>
                      </a:pPr>
                      <a:r>
                        <a:rPr lang="en-US" sz="1800">
                          <a:latin typeface="Calibri" panose="020F0502020204030204" pitchFamily="34" charset="0"/>
                          <a:ea typeface="Calibri" panose="020F0502020204030204" pitchFamily="34" charset="0"/>
                          <a:cs typeface="Calibri" panose="020F0502020204030204" pitchFamily="34" charset="0"/>
                        </a:rPr>
                        <a:t>Used </a:t>
                      </a:r>
                      <a:r>
                        <a:rPr lang="en-US" sz="1800" b="1">
                          <a:latin typeface="Calibri" panose="020F0502020204030204" pitchFamily="34" charset="0"/>
                          <a:ea typeface="Calibri" panose="020F0502020204030204" pitchFamily="34" charset="0"/>
                          <a:cs typeface="Calibri" panose="020F0502020204030204" pitchFamily="34" charset="0"/>
                        </a:rPr>
                        <a:t>LSTM with embedding layers</a:t>
                      </a:r>
                      <a:r>
                        <a:rPr lang="en-US" sz="1800">
                          <a:latin typeface="Calibri" panose="020F0502020204030204" pitchFamily="34" charset="0"/>
                          <a:ea typeface="Calibri" panose="020F0502020204030204" pitchFamily="34" charset="0"/>
                          <a:cs typeface="Calibri" panose="020F0502020204030204" pitchFamily="34" charset="0"/>
                        </a:rPr>
                        <a:t> to capture temporal patterns, store identity, and department context in multivariate weekly sales forecasting.</a:t>
                      </a:r>
                    </a:p>
                  </a:txBody>
                  <a:tcPr/>
                </a:tc>
                <a:tc>
                  <a:txBody>
                    <a:bodyPr/>
                    <a:lstStyle/>
                    <a:p>
                      <a:pPr lvl="0">
                        <a:buNone/>
                      </a:pPr>
                      <a:r>
                        <a:rPr lang="en-US" sz="1800" b="1">
                          <a:latin typeface="Calibri" panose="020F0502020204030204" pitchFamily="34" charset="0"/>
                          <a:ea typeface="Calibri" panose="020F0502020204030204" pitchFamily="34" charset="0"/>
                          <a:cs typeface="Calibri" panose="020F0502020204030204" pitchFamily="34" charset="0"/>
                        </a:rPr>
                        <a:t>MAE</a:t>
                      </a:r>
                      <a:r>
                        <a:rPr lang="en-US" sz="1800">
                          <a:latin typeface="Calibri" panose="020F0502020204030204" pitchFamily="34" charset="0"/>
                          <a:ea typeface="Calibri" panose="020F0502020204030204" pitchFamily="34" charset="0"/>
                          <a:cs typeface="Calibri" panose="020F0502020204030204" pitchFamily="34" charset="0"/>
                        </a:rPr>
                        <a:t> – Average magnitude of error</a:t>
                      </a:r>
                    </a:p>
                  </a:txBody>
                  <a:tcPr/>
                </a:tc>
                <a:tc>
                  <a:txBody>
                    <a:bodyPr/>
                    <a:lstStyle/>
                    <a:p>
                      <a:pPr marL="0" lvl="0" indent="0" algn="l">
                        <a:lnSpc>
                          <a:spcPct val="100000"/>
                        </a:lnSpc>
                        <a:spcBef>
                          <a:spcPts val="0"/>
                        </a:spcBef>
                        <a:spcAft>
                          <a:spcPts val="0"/>
                        </a:spcAft>
                        <a:buNone/>
                      </a:pPr>
                      <a:r>
                        <a:rPr lang="en-US" sz="1800" b="1">
                          <a:latin typeface="Calibri" panose="020F0502020204030204" pitchFamily="34" charset="0"/>
                          <a:ea typeface="Calibri" panose="020F0502020204030204" pitchFamily="34" charset="0"/>
                          <a:cs typeface="Calibri" panose="020F0502020204030204" pitchFamily="34" charset="0"/>
                        </a:rPr>
                        <a:t>Train/Test Split &amp; Cross-Validation:</a:t>
                      </a:r>
                      <a:br>
                        <a:rPr lang="en-US" sz="1800">
                          <a:latin typeface="Calibri" panose="020F0502020204030204" pitchFamily="34" charset="0"/>
                          <a:ea typeface="Calibri" panose="020F0502020204030204" pitchFamily="34" charset="0"/>
                          <a:cs typeface="Calibri" panose="020F0502020204030204" pitchFamily="34" charset="0"/>
                        </a:rPr>
                      </a:br>
                      <a:r>
                        <a:rPr lang="en-US" sz="1800">
                          <a:latin typeface="Calibri" panose="020F0502020204030204" pitchFamily="34" charset="0"/>
                          <a:ea typeface="Calibri" panose="020F0502020204030204" pitchFamily="34" charset="0"/>
                          <a:cs typeface="Calibri" panose="020F0502020204030204" pitchFamily="34" charset="0"/>
                        </a:rPr>
                        <a:t>Calendar-based time split (pre/post Oct 1, 2011), approximating an 60/40 division depending on data distribution.</a:t>
                      </a:r>
                    </a:p>
                  </a:txBody>
                  <a:tcPr/>
                </a:tc>
                <a:extLst>
                  <a:ext uri="{0D108BD9-81ED-4DB2-BD59-A6C34878D82A}">
                    <a16:rowId xmlns:a16="http://schemas.microsoft.com/office/drawing/2014/main" val="3574119805"/>
                  </a:ext>
                </a:extLst>
              </a:tr>
              <a:tr h="1289933">
                <a:tc>
                  <a:txBody>
                    <a:bodyPr/>
                    <a:lstStyle/>
                    <a:p>
                      <a:pPr lvl="0">
                        <a:buNone/>
                      </a:pPr>
                      <a:r>
                        <a:rPr lang="en-US" sz="1800">
                          <a:latin typeface="Calibri" panose="020F0502020204030204" pitchFamily="34" charset="0"/>
                          <a:ea typeface="Calibri" panose="020F0502020204030204" pitchFamily="34" charset="0"/>
                          <a:cs typeface="Calibri" panose="020F0502020204030204" pitchFamily="34" charset="0"/>
                        </a:rPr>
                        <a:t>Captures both </a:t>
                      </a:r>
                      <a:r>
                        <a:rPr lang="en-US" sz="1800" b="1">
                          <a:latin typeface="Calibri" panose="020F0502020204030204" pitchFamily="34" charset="0"/>
                          <a:ea typeface="Calibri" panose="020F0502020204030204" pitchFamily="34" charset="0"/>
                          <a:cs typeface="Calibri" panose="020F0502020204030204" pitchFamily="34" charset="0"/>
                        </a:rPr>
                        <a:t>short-term trends</a:t>
                      </a:r>
                      <a:r>
                        <a:rPr lang="en-US" sz="1800">
                          <a:latin typeface="Calibri" panose="020F0502020204030204" pitchFamily="34" charset="0"/>
                          <a:ea typeface="Calibri" panose="020F0502020204030204" pitchFamily="34" charset="0"/>
                          <a:cs typeface="Calibri" panose="020F0502020204030204" pitchFamily="34" charset="0"/>
                        </a:rPr>
                        <a:t> and complex </a:t>
                      </a:r>
                      <a:r>
                        <a:rPr lang="en-US" sz="1800" b="1">
                          <a:latin typeface="Calibri" panose="020F0502020204030204" pitchFamily="34" charset="0"/>
                          <a:ea typeface="Calibri" panose="020F0502020204030204" pitchFamily="34" charset="0"/>
                          <a:cs typeface="Calibri" panose="020F0502020204030204" pitchFamily="34" charset="0"/>
                        </a:rPr>
                        <a:t>nonlinear interactions</a:t>
                      </a:r>
                      <a:r>
                        <a:rPr lang="en-US" sz="1800">
                          <a:latin typeface="Calibri" panose="020F0502020204030204" pitchFamily="34" charset="0"/>
                          <a:ea typeface="Calibri" panose="020F0502020204030204" pitchFamily="34" charset="0"/>
                          <a:cs typeface="Calibri" panose="020F0502020204030204" pitchFamily="34" charset="0"/>
                        </a:rPr>
                        <a:t> between features (e.g., store/department embeddings, fuel prices, promotions).</a:t>
                      </a:r>
                      <a:endParaRPr lang="en-US" sz="1800" b="0" i="0" u="none" strike="noStrike" noProof="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buNone/>
                      </a:pPr>
                      <a:r>
                        <a:rPr lang="en-US" sz="1800" b="1" i="0" u="none" strike="noStrike" noProof="0">
                          <a:latin typeface="Calibri" panose="020F0502020204030204" pitchFamily="34" charset="0"/>
                          <a:ea typeface="Calibri" panose="020F0502020204030204" pitchFamily="34" charset="0"/>
                          <a:cs typeface="Calibri" panose="020F0502020204030204" pitchFamily="34" charset="0"/>
                        </a:rPr>
                        <a:t>RMSE</a:t>
                      </a: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 – Penalizes larger errors more</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Out-of-sample forecasting</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4539274"/>
                  </a:ext>
                </a:extLst>
              </a:tr>
              <a:tr h="992256">
                <a:tc>
                  <a:txBody>
                    <a:bodyPr/>
                    <a:lstStyle/>
                    <a:p>
                      <a:pPr marL="0" lvl="0" indent="0" algn="l">
                        <a:lnSpc>
                          <a:spcPct val="100000"/>
                        </a:lnSpc>
                        <a:spcBef>
                          <a:spcPts val="0"/>
                        </a:spcBef>
                        <a:spcAft>
                          <a:spcPts val="0"/>
                        </a:spcAft>
                        <a:buNone/>
                      </a:pPr>
                      <a:r>
                        <a:rPr lang="en-US" sz="1800">
                          <a:latin typeface="Calibri" panose="020F0502020204030204" pitchFamily="34" charset="0"/>
                          <a:ea typeface="Calibri" panose="020F0502020204030204" pitchFamily="34" charset="0"/>
                          <a:cs typeface="Calibri" panose="020F0502020204030204" pitchFamily="34" charset="0"/>
                        </a:rPr>
                        <a:t>Allows for learning of </a:t>
                      </a:r>
                      <a:r>
                        <a:rPr lang="en-US" sz="1800" b="1">
                          <a:latin typeface="Calibri" panose="020F0502020204030204" pitchFamily="34" charset="0"/>
                          <a:ea typeface="Calibri" panose="020F0502020204030204" pitchFamily="34" charset="0"/>
                          <a:cs typeface="Calibri" panose="020F0502020204030204" pitchFamily="34" charset="0"/>
                        </a:rPr>
                        <a:t>latent representations</a:t>
                      </a:r>
                      <a:r>
                        <a:rPr lang="en-US" sz="1800">
                          <a:latin typeface="Calibri" panose="020F0502020204030204" pitchFamily="34" charset="0"/>
                          <a:ea typeface="Calibri" panose="020F0502020204030204" pitchFamily="34" charset="0"/>
                          <a:cs typeface="Calibri" panose="020F0502020204030204" pitchFamily="34" charset="0"/>
                        </a:rPr>
                        <a:t> of categorical inputs, improving generalization for each store and department.</a:t>
                      </a:r>
                    </a:p>
                  </a:txBody>
                  <a:tcPr/>
                </a:tc>
                <a:tc>
                  <a:txBody>
                    <a:bodyPr/>
                    <a:lstStyle/>
                    <a:p>
                      <a:pPr lvl="0">
                        <a:buNone/>
                      </a:pPr>
                      <a:r>
                        <a:rPr lang="en-US" sz="1800" b="1">
                          <a:latin typeface="Calibri" panose="020F0502020204030204" pitchFamily="34" charset="0"/>
                          <a:ea typeface="Calibri" panose="020F0502020204030204" pitchFamily="34" charset="0"/>
                          <a:cs typeface="Calibri" panose="020F0502020204030204" pitchFamily="34" charset="0"/>
                        </a:rPr>
                        <a:t>R²</a:t>
                      </a:r>
                      <a:r>
                        <a:rPr lang="en-US" sz="1800">
                          <a:latin typeface="Calibri" panose="020F0502020204030204" pitchFamily="34" charset="0"/>
                          <a:ea typeface="Calibri" panose="020F0502020204030204" pitchFamily="34" charset="0"/>
                          <a:cs typeface="Calibri" panose="020F0502020204030204" pitchFamily="34" charset="0"/>
                        </a:rPr>
                        <a:t> – Relative variance explained</a:t>
                      </a:r>
                    </a:p>
                  </a:txBody>
                  <a:tcPr/>
                </a:tc>
                <a:tc>
                  <a:txBody>
                    <a:bodyPr/>
                    <a:lstStyle/>
                    <a:p>
                      <a:pPr lvl="0">
                        <a:buNone/>
                      </a:pPr>
                      <a:r>
                        <a:rPr lang="en-US" sz="1800">
                          <a:latin typeface="Calibri" panose="020F0502020204030204" pitchFamily="34" charset="0"/>
                          <a:ea typeface="Calibri" panose="020F0502020204030204" pitchFamily="34" charset="0"/>
                          <a:cs typeface="Calibri" panose="020F0502020204030204" pitchFamily="34" charset="0"/>
                        </a:rPr>
                        <a:t>Static evaluation (can add rolling windows later)</a:t>
                      </a:r>
                    </a:p>
                  </a:txBody>
                  <a:tcPr/>
                </a:tc>
                <a:extLst>
                  <a:ext uri="{0D108BD9-81ED-4DB2-BD59-A6C34878D82A}">
                    <a16:rowId xmlns:a16="http://schemas.microsoft.com/office/drawing/2014/main" val="70845641"/>
                  </a:ext>
                </a:extLst>
              </a:tr>
              <a:tr h="1587610">
                <a:tc>
                  <a:txBody>
                    <a:bodyPr/>
                    <a:lstStyle/>
                    <a:p>
                      <a:pPr marL="0" lvl="0" indent="0" algn="l">
                        <a:lnSpc>
                          <a:spcPct val="100000"/>
                        </a:lnSpc>
                        <a:spcBef>
                          <a:spcPts val="0"/>
                        </a:spcBef>
                        <a:spcAft>
                          <a:spcPts val="0"/>
                        </a:spcAft>
                        <a:buNone/>
                      </a:pPr>
                      <a:r>
                        <a:rPr lang="en-US" sz="1800">
                          <a:latin typeface="Calibri" panose="020F0502020204030204" pitchFamily="34" charset="0"/>
                          <a:ea typeface="Calibri" panose="020F0502020204030204" pitchFamily="34" charset="0"/>
                          <a:cs typeface="Calibri" panose="020F0502020204030204" pitchFamily="34" charset="0"/>
                        </a:rPr>
                        <a:t>Provides intuitive percentage-based error for interpreting forecast accuracy, especially useful for comparing performance across stores or departments with different sales volumes.</a:t>
                      </a:r>
                    </a:p>
                  </a:txBody>
                  <a:tcPr/>
                </a:tc>
                <a:tc>
                  <a:txBody>
                    <a:bodyPr/>
                    <a:lstStyle/>
                    <a:p>
                      <a:pPr lvl="0">
                        <a:buNone/>
                      </a:pPr>
                      <a:r>
                        <a:rPr lang="en-US" sz="1800" b="1">
                          <a:latin typeface="Calibri" panose="020F0502020204030204" pitchFamily="34" charset="0"/>
                          <a:ea typeface="Calibri" panose="020F0502020204030204" pitchFamily="34" charset="0"/>
                          <a:cs typeface="Calibri" panose="020F0502020204030204" pitchFamily="34" charset="0"/>
                        </a:rPr>
                        <a:t>MAPE</a:t>
                      </a:r>
                      <a:r>
                        <a:rPr lang="en-US" sz="1800">
                          <a:latin typeface="Calibri" panose="020F0502020204030204" pitchFamily="34" charset="0"/>
                          <a:ea typeface="Calibri" panose="020F0502020204030204" pitchFamily="34" charset="0"/>
                          <a:cs typeface="Calibri" panose="020F0502020204030204" pitchFamily="34" charset="0"/>
                        </a:rPr>
                        <a:t> – Measures relative error as a percentage of actual sales; can be inflated when actual values are near zero.</a:t>
                      </a:r>
                    </a:p>
                  </a:txBody>
                  <a:tcPr/>
                </a:tc>
                <a:tc>
                  <a:txBody>
                    <a:bodyPr/>
                    <a:lstStyle/>
                    <a:p>
                      <a:pPr lvl="0">
                        <a:buNone/>
                      </a:pPr>
                      <a:r>
                        <a:rPr lang="en-US" sz="1800">
                          <a:latin typeface="Calibri" panose="020F0502020204030204" pitchFamily="34" charset="0"/>
                          <a:ea typeface="Calibri" panose="020F0502020204030204" pitchFamily="34" charset="0"/>
                          <a:cs typeface="Calibri" panose="020F0502020204030204" pitchFamily="34" charset="0"/>
                        </a:rPr>
                        <a:t>Results most reliable for higher-volume stores; caution needed when interpreting error in departments with low or sparse sales.</a:t>
                      </a:r>
                    </a:p>
                  </a:txBody>
                  <a:tcPr/>
                </a:tc>
                <a:extLst>
                  <a:ext uri="{0D108BD9-81ED-4DB2-BD59-A6C34878D82A}">
                    <a16:rowId xmlns:a16="http://schemas.microsoft.com/office/drawing/2014/main" val="860761614"/>
                  </a:ext>
                </a:extLst>
              </a:tr>
            </a:tbl>
          </a:graphicData>
        </a:graphic>
      </p:graphicFrame>
      <p:sp>
        <p:nvSpPr>
          <p:cNvPr id="5" name="Title 1">
            <a:extLst>
              <a:ext uri="{FF2B5EF4-FFF2-40B4-BE49-F238E27FC236}">
                <a16:creationId xmlns:a16="http://schemas.microsoft.com/office/drawing/2014/main" id="{7CBA65B7-03FB-69C9-5061-EB038F1B38A4}"/>
              </a:ext>
            </a:extLst>
          </p:cNvPr>
          <p:cNvSpPr txBox="1">
            <a:spLocks/>
          </p:cNvSpPr>
          <p:nvPr/>
        </p:nvSpPr>
        <p:spPr>
          <a:xfrm>
            <a:off x="0" y="-135518"/>
            <a:ext cx="862366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70BA"/>
                </a:solidFill>
                <a:latin typeface="Roboto" panose="02000000000000000000" pitchFamily="2" charset="0"/>
                <a:ea typeface="Roboto" panose="02000000000000000000" pitchFamily="2" charset="0"/>
                <a:cs typeface="Open Sans" panose="020B0606030504020204" pitchFamily="34" charset="0"/>
              </a:defRPr>
            </a:lvl1pPr>
          </a:lstStyle>
          <a:p>
            <a:pPr algn="l"/>
            <a:r>
              <a:rPr lang="en-US" sz="4000"/>
              <a:t>Modeling and Evaluation Metrics</a:t>
            </a:r>
          </a:p>
        </p:txBody>
      </p:sp>
    </p:spTree>
    <p:extLst>
      <p:ext uri="{BB962C8B-B14F-4D97-AF65-F5344CB8AC3E}">
        <p14:creationId xmlns:p14="http://schemas.microsoft.com/office/powerpoint/2010/main" val="54804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0412-9B77-E6B1-200B-42DB4EB27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1CFCB-C626-3D63-7C43-9175B26262E7}"/>
              </a:ext>
            </a:extLst>
          </p:cNvPr>
          <p:cNvSpPr>
            <a:spLocks noGrp="1"/>
          </p:cNvSpPr>
          <p:nvPr>
            <p:ph type="title"/>
          </p:nvPr>
        </p:nvSpPr>
        <p:spPr>
          <a:xfrm>
            <a:off x="-585746" y="-146150"/>
            <a:ext cx="8623663" cy="1325563"/>
          </a:xfrm>
        </p:spPr>
        <p:txBody>
          <a:bodyPr>
            <a:normAutofit/>
          </a:bodyPr>
          <a:lstStyle/>
          <a:p>
            <a:r>
              <a:rPr lang="en-US" sz="4000"/>
              <a:t>Business Recommendations​</a:t>
            </a:r>
          </a:p>
        </p:txBody>
      </p:sp>
      <p:sp>
        <p:nvSpPr>
          <p:cNvPr id="3" name="Content Placeholder 2">
            <a:extLst>
              <a:ext uri="{FF2B5EF4-FFF2-40B4-BE49-F238E27FC236}">
                <a16:creationId xmlns:a16="http://schemas.microsoft.com/office/drawing/2014/main" id="{C9FD6E0A-D55A-A97C-73E1-E21EBAA3A92F}"/>
              </a:ext>
            </a:extLst>
          </p:cNvPr>
          <p:cNvSpPr>
            <a:spLocks noGrp="1"/>
          </p:cNvSpPr>
          <p:nvPr>
            <p:ph idx="4294967295"/>
          </p:nvPr>
        </p:nvSpPr>
        <p:spPr>
          <a:xfrm>
            <a:off x="327360" y="1401956"/>
            <a:ext cx="11537280" cy="4387352"/>
          </a:xfrm>
        </p:spPr>
        <p:txBody>
          <a:bodyPr>
            <a:normAutofit/>
          </a:bodyPr>
          <a:lstStyle/>
          <a:p>
            <a:r>
              <a:rPr lang="en-US" sz="1800" b="1">
                <a:latin typeface="Calibri" panose="020F0502020204030204" pitchFamily="34" charset="0"/>
                <a:ea typeface="Calibri" panose="020F0502020204030204" pitchFamily="34" charset="0"/>
                <a:cs typeface="Calibri" panose="020F0502020204030204" pitchFamily="34" charset="0"/>
              </a:rPr>
              <a:t>Leverage high-performing forecasts</a:t>
            </a:r>
            <a:r>
              <a:rPr lang="en-US" sz="1800">
                <a:latin typeface="Calibri" panose="020F0502020204030204" pitchFamily="34" charset="0"/>
                <a:ea typeface="Calibri" panose="020F0502020204030204" pitchFamily="34" charset="0"/>
                <a:cs typeface="Calibri" panose="020F0502020204030204" pitchFamily="34" charset="0"/>
              </a:rPr>
              <a:t> (e.g., Stores 36, 37, 44) to drive </a:t>
            </a:r>
            <a:r>
              <a:rPr lang="en-US" sz="1800" b="1">
                <a:latin typeface="Calibri" panose="020F0502020204030204" pitchFamily="34" charset="0"/>
                <a:ea typeface="Calibri" panose="020F0502020204030204" pitchFamily="34" charset="0"/>
                <a:cs typeface="Calibri" panose="020F0502020204030204" pitchFamily="34" charset="0"/>
              </a:rPr>
              <a:t>precision inventory planning</a:t>
            </a:r>
            <a:r>
              <a:rPr lang="en-US" sz="1800">
                <a:latin typeface="Calibri" panose="020F0502020204030204" pitchFamily="34" charset="0"/>
                <a:ea typeface="Calibri" panose="020F0502020204030204" pitchFamily="34" charset="0"/>
                <a:cs typeface="Calibri" panose="020F0502020204030204" pitchFamily="34" charset="0"/>
              </a:rPr>
              <a:t> in top-performing locations with strong seasonal trends and low forecast error.</a:t>
            </a:r>
          </a:p>
          <a:p>
            <a:r>
              <a:rPr lang="en-US" sz="1800" b="1">
                <a:latin typeface="Calibri" panose="020F0502020204030204" pitchFamily="34" charset="0"/>
                <a:ea typeface="Calibri" panose="020F0502020204030204" pitchFamily="34" charset="0"/>
                <a:cs typeface="Calibri" panose="020F0502020204030204" pitchFamily="34" charset="0"/>
              </a:rPr>
              <a:t>Proactively manage underperforming stores</a:t>
            </a:r>
            <a:r>
              <a:rPr lang="en-US" sz="1800">
                <a:latin typeface="Calibri" panose="020F0502020204030204" pitchFamily="34" charset="0"/>
                <a:ea typeface="Calibri" panose="020F0502020204030204" pitchFamily="34" charset="0"/>
                <a:cs typeface="Calibri" panose="020F0502020204030204" pitchFamily="34" charset="0"/>
              </a:rPr>
              <a:t> (e.g., Stores 10, 21, 22, 35) by layering </a:t>
            </a:r>
            <a:r>
              <a:rPr lang="en-US" sz="1800" b="1">
                <a:latin typeface="Calibri" panose="020F0502020204030204" pitchFamily="34" charset="0"/>
                <a:ea typeface="Calibri" panose="020F0502020204030204" pitchFamily="34" charset="0"/>
                <a:cs typeface="Calibri" panose="020F0502020204030204" pitchFamily="34" charset="0"/>
              </a:rPr>
              <a:t>external factors</a:t>
            </a:r>
            <a:r>
              <a:rPr lang="en-US" sz="1800">
                <a:latin typeface="Calibri" panose="020F0502020204030204" pitchFamily="34" charset="0"/>
                <a:ea typeface="Calibri" panose="020F0502020204030204" pitchFamily="34" charset="0"/>
                <a:cs typeface="Calibri" panose="020F0502020204030204" pitchFamily="34" charset="0"/>
              </a:rPr>
              <a:t> (e.g., weather, local events) and </a:t>
            </a:r>
            <a:r>
              <a:rPr lang="en-US" sz="1800" b="1">
                <a:latin typeface="Calibri" panose="020F0502020204030204" pitchFamily="34" charset="0"/>
                <a:ea typeface="Calibri" panose="020F0502020204030204" pitchFamily="34" charset="0"/>
                <a:cs typeface="Calibri" panose="020F0502020204030204" pitchFamily="34" charset="0"/>
              </a:rPr>
              <a:t>manual overrides</a:t>
            </a:r>
            <a:r>
              <a:rPr lang="en-US" sz="1800">
                <a:latin typeface="Calibri" panose="020F0502020204030204" pitchFamily="34" charset="0"/>
                <a:ea typeface="Calibri" panose="020F0502020204030204" pitchFamily="34" charset="0"/>
                <a:cs typeface="Calibri" panose="020F0502020204030204" pitchFamily="34" charset="0"/>
              </a:rPr>
              <a:t> to improve accuracy in volatile locations.</a:t>
            </a:r>
          </a:p>
          <a:p>
            <a:r>
              <a:rPr lang="en-US" sz="1800" b="1">
                <a:latin typeface="Calibri" panose="020F0502020204030204" pitchFamily="34" charset="0"/>
                <a:ea typeface="Calibri" panose="020F0502020204030204" pitchFamily="34" charset="0"/>
                <a:cs typeface="Calibri" panose="020F0502020204030204" pitchFamily="34" charset="0"/>
              </a:rPr>
              <a:t>Use weekly forecast outputs to inform staffing and logistics</a:t>
            </a:r>
            <a:r>
              <a:rPr lang="en-US" sz="1800">
                <a:latin typeface="Calibri" panose="020F0502020204030204" pitchFamily="34" charset="0"/>
                <a:ea typeface="Calibri" panose="020F0502020204030204" pitchFamily="34" charset="0"/>
                <a:cs typeface="Calibri" panose="020F0502020204030204" pitchFamily="34" charset="0"/>
              </a:rPr>
              <a:t>, especially around </a:t>
            </a:r>
            <a:r>
              <a:rPr lang="en-US" sz="1800" b="1">
                <a:latin typeface="Calibri" panose="020F0502020204030204" pitchFamily="34" charset="0"/>
                <a:ea typeface="Calibri" panose="020F0502020204030204" pitchFamily="34" charset="0"/>
                <a:cs typeface="Calibri" panose="020F0502020204030204" pitchFamily="34" charset="0"/>
              </a:rPr>
              <a:t>promotional periods and major holidays</a:t>
            </a:r>
            <a:r>
              <a:rPr lang="en-US" sz="1800">
                <a:latin typeface="Calibri" panose="020F0502020204030204" pitchFamily="34" charset="0"/>
                <a:ea typeface="Calibri" panose="020F0502020204030204" pitchFamily="34" charset="0"/>
                <a:cs typeface="Calibri" panose="020F0502020204030204" pitchFamily="34" charset="0"/>
              </a:rPr>
              <a:t>, enabling lean operations and reduced waste.</a:t>
            </a:r>
          </a:p>
          <a:p>
            <a:r>
              <a:rPr lang="en-US" sz="1800" b="1">
                <a:latin typeface="Calibri" panose="020F0502020204030204" pitchFamily="34" charset="0"/>
                <a:ea typeface="Calibri" panose="020F0502020204030204" pitchFamily="34" charset="0"/>
                <a:cs typeface="Calibri" panose="020F0502020204030204" pitchFamily="34" charset="0"/>
              </a:rPr>
              <a:t>Integrate predicted dips or spikes into marketing calendars</a:t>
            </a:r>
            <a:r>
              <a:rPr lang="en-US" sz="1800">
                <a:latin typeface="Calibri" panose="020F0502020204030204" pitchFamily="34" charset="0"/>
                <a:ea typeface="Calibri" panose="020F0502020204030204" pitchFamily="34" charset="0"/>
                <a:cs typeface="Calibri" panose="020F0502020204030204" pitchFamily="34" charset="0"/>
              </a:rPr>
              <a:t>, targeting low-volume weeks with </a:t>
            </a:r>
            <a:r>
              <a:rPr lang="en-US" sz="1800" b="1">
                <a:latin typeface="Calibri" panose="020F0502020204030204" pitchFamily="34" charset="0"/>
                <a:ea typeface="Calibri" panose="020F0502020204030204" pitchFamily="34" charset="0"/>
                <a:cs typeface="Calibri" panose="020F0502020204030204" pitchFamily="34" charset="0"/>
              </a:rPr>
              <a:t>localized campaigns or price adjustments</a:t>
            </a:r>
            <a:r>
              <a:rPr lang="en-US" sz="1800">
                <a:latin typeface="Calibri" panose="020F0502020204030204" pitchFamily="34" charset="0"/>
                <a:ea typeface="Calibri" panose="020F0502020204030204" pitchFamily="34" charset="0"/>
                <a:cs typeface="Calibri" panose="020F0502020204030204" pitchFamily="34" charset="0"/>
              </a:rPr>
              <a:t>.</a:t>
            </a:r>
          </a:p>
          <a:p>
            <a:r>
              <a:rPr lang="en-US" sz="1800" b="1">
                <a:latin typeface="Calibri" panose="020F0502020204030204" pitchFamily="34" charset="0"/>
                <a:ea typeface="Calibri" panose="020F0502020204030204" pitchFamily="34" charset="0"/>
                <a:cs typeface="Calibri" panose="020F0502020204030204" pitchFamily="34" charset="0"/>
              </a:rPr>
              <a:t>Continuously retrain the model with fresh data</a:t>
            </a:r>
            <a:r>
              <a:rPr lang="en-US" sz="1800">
                <a:latin typeface="Calibri" panose="020F0502020204030204" pitchFamily="34" charset="0"/>
                <a:ea typeface="Calibri" panose="020F0502020204030204" pitchFamily="34" charset="0"/>
                <a:cs typeface="Calibri" panose="020F0502020204030204" pitchFamily="34" charset="0"/>
              </a:rPr>
              <a:t> to capture evolving trends post-2012 and deploy in </a:t>
            </a:r>
            <a:r>
              <a:rPr lang="en-US" sz="1800" b="1">
                <a:latin typeface="Calibri" panose="020F0502020204030204" pitchFamily="34" charset="0"/>
                <a:ea typeface="Calibri" panose="020F0502020204030204" pitchFamily="34" charset="0"/>
                <a:cs typeface="Calibri" panose="020F0502020204030204" pitchFamily="34" charset="0"/>
              </a:rPr>
              <a:t>rolling production windows</a:t>
            </a:r>
            <a:r>
              <a:rPr lang="en-US" sz="1800">
                <a:latin typeface="Calibri" panose="020F0502020204030204" pitchFamily="34" charset="0"/>
                <a:ea typeface="Calibri" panose="020F0502020204030204" pitchFamily="34" charset="0"/>
                <a:cs typeface="Calibri" panose="020F0502020204030204" pitchFamily="34" charset="0"/>
              </a:rPr>
              <a:t> for real-time forecasting across all stores and departments.</a:t>
            </a:r>
          </a:p>
        </p:txBody>
      </p:sp>
    </p:spTree>
    <p:extLst>
      <p:ext uri="{BB962C8B-B14F-4D97-AF65-F5344CB8AC3E}">
        <p14:creationId xmlns:p14="http://schemas.microsoft.com/office/powerpoint/2010/main" val="3539768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EDAFC-9ECC-7F7A-4E6A-6F226486F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32F6C-B324-BA5C-915C-F4865F28BC56}"/>
              </a:ext>
            </a:extLst>
          </p:cNvPr>
          <p:cNvSpPr>
            <a:spLocks noGrp="1"/>
          </p:cNvSpPr>
          <p:nvPr>
            <p:ph type="title"/>
          </p:nvPr>
        </p:nvSpPr>
        <p:spPr>
          <a:xfrm>
            <a:off x="-2527663" y="-3162"/>
            <a:ext cx="8623663" cy="1325563"/>
          </a:xfrm>
        </p:spPr>
        <p:txBody>
          <a:bodyPr>
            <a:normAutofit/>
          </a:bodyPr>
          <a:lstStyle/>
          <a:p>
            <a:r>
              <a:rPr lang="en-US" sz="4000"/>
              <a:t>Key Findings​</a:t>
            </a:r>
          </a:p>
        </p:txBody>
      </p:sp>
      <p:sp>
        <p:nvSpPr>
          <p:cNvPr id="3" name="Content Placeholder 2">
            <a:extLst>
              <a:ext uri="{FF2B5EF4-FFF2-40B4-BE49-F238E27FC236}">
                <a16:creationId xmlns:a16="http://schemas.microsoft.com/office/drawing/2014/main" id="{3C24AAF6-6C52-15EB-96E7-75F250E26A46}"/>
              </a:ext>
            </a:extLst>
          </p:cNvPr>
          <p:cNvSpPr>
            <a:spLocks noGrp="1"/>
          </p:cNvSpPr>
          <p:nvPr>
            <p:ph idx="4294967295"/>
          </p:nvPr>
        </p:nvSpPr>
        <p:spPr>
          <a:xfrm>
            <a:off x="253388" y="1197687"/>
            <a:ext cx="11743981" cy="1177651"/>
          </a:xfrm>
        </p:spPr>
        <p:txBody>
          <a:bodyPr vert="horz" lIns="91440" tIns="45720" rIns="91440" bIns="45720" rtlCol="0" anchor="t">
            <a:noAutofit/>
          </a:bodyPr>
          <a:lstStyle/>
          <a:p>
            <a:pPr marL="342900" indent="-342900">
              <a:buAutoNum type="arabicPeriod"/>
            </a:pPr>
            <a:r>
              <a:rPr lang="en-US" sz="1800" b="1" dirty="0">
                <a:latin typeface="Calibri" panose="020F0502020204030204" pitchFamily="34" charset="0"/>
                <a:ea typeface="Calibri" panose="020F0502020204030204" pitchFamily="34" charset="0"/>
                <a:cs typeface="Calibri" panose="020F0502020204030204" pitchFamily="34" charset="0"/>
              </a:rPr>
              <a:t>Seasonality and holidays are major sales drivers</a:t>
            </a:r>
            <a:r>
              <a:rPr lang="en-US" sz="1800" dirty="0">
                <a:latin typeface="Calibri" panose="020F0502020204030204" pitchFamily="34" charset="0"/>
                <a:ea typeface="Calibri" panose="020F0502020204030204" pitchFamily="34" charset="0"/>
                <a:cs typeface="Calibri" panose="020F0502020204030204" pitchFamily="34" charset="0"/>
              </a:rPr>
              <a:t> across most Walmart stores.</a:t>
            </a:r>
          </a:p>
          <a:p>
            <a:pPr marL="342900" indent="-342900">
              <a:buFont typeface="Arial" panose="020B0604020202020204" pitchFamily="34" charset="0"/>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LSTM was especially useful for </a:t>
            </a:r>
            <a:r>
              <a:rPr lang="en-US" sz="1800" b="1" dirty="0">
                <a:latin typeface="Calibri" panose="020F0502020204030204" pitchFamily="34" charset="0"/>
                <a:ea typeface="Calibri" panose="020F0502020204030204" pitchFamily="34" charset="0"/>
                <a:cs typeface="Calibri" panose="020F0502020204030204" pitchFamily="34" charset="0"/>
              </a:rPr>
              <a:t>generalizing across stores and departments</a:t>
            </a:r>
            <a:r>
              <a:rPr lang="en-US" sz="1800" dirty="0">
                <a:latin typeface="Calibri" panose="020F0502020204030204" pitchFamily="34" charset="0"/>
                <a:ea typeface="Calibri" panose="020F0502020204030204" pitchFamily="34" charset="0"/>
                <a:cs typeface="Calibri" panose="020F0502020204030204" pitchFamily="34" charset="0"/>
              </a:rPr>
              <a:t>, leading to strong R² (&gt;0.95) for top-performing locations.</a:t>
            </a:r>
          </a:p>
        </p:txBody>
      </p:sp>
    </p:spTree>
    <p:extLst>
      <p:ext uri="{BB962C8B-B14F-4D97-AF65-F5344CB8AC3E}">
        <p14:creationId xmlns:p14="http://schemas.microsoft.com/office/powerpoint/2010/main" val="387804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6691-E85F-4EF5-2F05-80C74BFCC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71085-F58F-4ABF-D878-E1212F0E38AA}"/>
              </a:ext>
            </a:extLst>
          </p:cNvPr>
          <p:cNvSpPr>
            <a:spLocks noGrp="1"/>
          </p:cNvSpPr>
          <p:nvPr>
            <p:ph type="title"/>
          </p:nvPr>
        </p:nvSpPr>
        <p:spPr>
          <a:xfrm>
            <a:off x="-947253" y="-178047"/>
            <a:ext cx="8623663" cy="1325563"/>
          </a:xfrm>
        </p:spPr>
        <p:txBody>
          <a:bodyPr>
            <a:normAutofit/>
          </a:bodyPr>
          <a:lstStyle/>
          <a:p>
            <a:r>
              <a:rPr lang="en-US" sz="4000"/>
              <a:t>Conclusion &amp; Future Work​</a:t>
            </a:r>
          </a:p>
        </p:txBody>
      </p:sp>
      <p:sp>
        <p:nvSpPr>
          <p:cNvPr id="3" name="Content Placeholder 2">
            <a:extLst>
              <a:ext uri="{FF2B5EF4-FFF2-40B4-BE49-F238E27FC236}">
                <a16:creationId xmlns:a16="http://schemas.microsoft.com/office/drawing/2014/main" id="{CA65DA02-FE0F-3F7C-44E9-7E752B17F7F0}"/>
              </a:ext>
            </a:extLst>
          </p:cNvPr>
          <p:cNvSpPr>
            <a:spLocks noGrp="1"/>
          </p:cNvSpPr>
          <p:nvPr>
            <p:ph idx="4294967295"/>
          </p:nvPr>
        </p:nvSpPr>
        <p:spPr>
          <a:xfrm>
            <a:off x="275491" y="948727"/>
            <a:ext cx="11916509" cy="4387352"/>
          </a:xfrm>
        </p:spPr>
        <p:txBody>
          <a:bodyPr>
            <a:normAutofit/>
          </a:bodyPr>
          <a:lstStyle/>
          <a:p>
            <a:pPr marL="0" indent="0">
              <a:buNone/>
            </a:pPr>
            <a:r>
              <a:rPr lang="en-US" sz="1800" b="1">
                <a:latin typeface="Calibri" panose="020F0502020204030204" pitchFamily="34" charset="0"/>
                <a:ea typeface="Calibri" panose="020F0502020204030204" pitchFamily="34" charset="0"/>
                <a:cs typeface="Calibri" panose="020F0502020204030204" pitchFamily="34" charset="0"/>
              </a:rPr>
              <a:t>Conclusion:</a:t>
            </a:r>
          </a:p>
          <a:p>
            <a:pPr>
              <a:buFont typeface="Arial" panose="020B0604020202020204" pitchFamily="34" charset="0"/>
              <a:buChar char="•"/>
            </a:pPr>
            <a:r>
              <a:rPr lang="en-US" sz="1800">
                <a:latin typeface="Calibri" panose="020F0502020204030204" pitchFamily="34" charset="0"/>
                <a:ea typeface="Calibri" panose="020F0502020204030204" pitchFamily="34" charset="0"/>
                <a:cs typeface="Calibri" panose="020F0502020204030204" pitchFamily="34" charset="0"/>
              </a:rPr>
              <a:t>Our LSTM model </a:t>
            </a:r>
            <a:r>
              <a:rPr lang="en-US" sz="1800" b="1">
                <a:latin typeface="Calibri" panose="020F0502020204030204" pitchFamily="34" charset="0"/>
                <a:ea typeface="Calibri" panose="020F0502020204030204" pitchFamily="34" charset="0"/>
                <a:cs typeface="Calibri" panose="020F0502020204030204" pitchFamily="34" charset="0"/>
              </a:rPr>
              <a:t>effectively forecasted weekly sales across Walmart stores</a:t>
            </a:r>
            <a:r>
              <a:rPr lang="en-US" sz="1800">
                <a:latin typeface="Calibri" panose="020F0502020204030204" pitchFamily="34" charset="0"/>
                <a:ea typeface="Calibri" panose="020F0502020204030204" pitchFamily="34" charset="0"/>
                <a:cs typeface="Calibri" panose="020F0502020204030204" pitchFamily="34" charset="0"/>
              </a:rPr>
              <a:t>, especially for locations with steady historical patterns and high sales volume.</a:t>
            </a:r>
          </a:p>
          <a:p>
            <a:pPr>
              <a:buFont typeface="Arial" panose="020B0604020202020204" pitchFamily="34" charset="0"/>
              <a:buChar char="•"/>
            </a:pPr>
            <a:r>
              <a:rPr lang="en-US" sz="1800" b="1">
                <a:latin typeface="Calibri" panose="020F0502020204030204" pitchFamily="34" charset="0"/>
                <a:ea typeface="Calibri" panose="020F0502020204030204" pitchFamily="34" charset="0"/>
                <a:cs typeface="Calibri" panose="020F0502020204030204" pitchFamily="34" charset="0"/>
              </a:rPr>
              <a:t>Embedding layers and lag-based features</a:t>
            </a:r>
            <a:r>
              <a:rPr lang="en-US" sz="1800">
                <a:latin typeface="Calibri" panose="020F0502020204030204" pitchFamily="34" charset="0"/>
                <a:ea typeface="Calibri" panose="020F0502020204030204" pitchFamily="34" charset="0"/>
                <a:cs typeface="Calibri" panose="020F0502020204030204" pitchFamily="34" charset="0"/>
              </a:rPr>
              <a:t> enabled the model to capture store-specific trends and short-term dynamics that traditional models missed.</a:t>
            </a:r>
          </a:p>
          <a:p>
            <a:pPr>
              <a:buFont typeface="Arial" panose="020B0604020202020204" pitchFamily="34" charset="0"/>
              <a:buChar char="•"/>
            </a:pPr>
            <a:r>
              <a:rPr lang="en-US" sz="1800">
                <a:latin typeface="Calibri" panose="020F0502020204030204" pitchFamily="34" charset="0"/>
                <a:ea typeface="Calibri" panose="020F0502020204030204" pitchFamily="34" charset="0"/>
                <a:cs typeface="Calibri" panose="020F0502020204030204" pitchFamily="34" charset="0"/>
              </a:rPr>
              <a:t>Performance on volatile or low-volume stores remains limited, suggesting a need for </a:t>
            </a:r>
            <a:r>
              <a:rPr lang="en-US" sz="1800" b="1">
                <a:latin typeface="Calibri" panose="020F0502020204030204" pitchFamily="34" charset="0"/>
                <a:ea typeface="Calibri" panose="020F0502020204030204" pitchFamily="34" charset="0"/>
                <a:cs typeface="Calibri" panose="020F0502020204030204" pitchFamily="34" charset="0"/>
              </a:rPr>
              <a:t>additional contextual features</a:t>
            </a:r>
            <a:r>
              <a:rPr lang="en-US" sz="1800">
                <a:latin typeface="Calibri" panose="020F0502020204030204" pitchFamily="34" charset="0"/>
                <a:ea typeface="Calibri" panose="020F0502020204030204" pitchFamily="34" charset="0"/>
                <a:cs typeface="Calibri" panose="020F0502020204030204" pitchFamily="34" charset="0"/>
              </a:rPr>
              <a:t> or </a:t>
            </a:r>
            <a:r>
              <a:rPr lang="en-US" sz="1800" b="1">
                <a:latin typeface="Calibri" panose="020F0502020204030204" pitchFamily="34" charset="0"/>
                <a:ea typeface="Calibri" panose="020F0502020204030204" pitchFamily="34" charset="0"/>
                <a:cs typeface="Calibri" panose="020F0502020204030204" pitchFamily="34" charset="0"/>
              </a:rPr>
              <a:t>external event data</a:t>
            </a:r>
            <a:r>
              <a:rPr lang="en-US" sz="1800">
                <a:latin typeface="Calibri" panose="020F0502020204030204" pitchFamily="34" charset="0"/>
                <a:ea typeface="Calibri" panose="020F0502020204030204" pitchFamily="34" charset="0"/>
                <a:cs typeface="Calibri" panose="020F0502020204030204" pitchFamily="34" charset="0"/>
              </a:rPr>
              <a:t>.</a:t>
            </a:r>
          </a:p>
          <a:p>
            <a:pPr>
              <a:buFont typeface="Arial" panose="020B0604020202020204" pitchFamily="34" charset="0"/>
              <a:buChar char="•"/>
            </a:pPr>
            <a:endParaRPr lang="en-US" sz="1800">
              <a:latin typeface="Calibri" panose="020F0502020204030204" pitchFamily="34" charset="0"/>
              <a:ea typeface="Calibri" panose="020F0502020204030204" pitchFamily="34" charset="0"/>
              <a:cs typeface="Calibri" panose="020F0502020204030204" pitchFamily="34" charset="0"/>
            </a:endParaRPr>
          </a:p>
          <a:p>
            <a:pPr>
              <a:buNone/>
            </a:pPr>
            <a:r>
              <a:rPr lang="en-US" sz="1800" b="1">
                <a:latin typeface="Calibri" panose="020F0502020204030204" pitchFamily="34" charset="0"/>
                <a:ea typeface="Calibri" panose="020F0502020204030204" pitchFamily="34" charset="0"/>
                <a:cs typeface="Calibri" panose="020F0502020204030204" pitchFamily="34" charset="0"/>
              </a:rPr>
              <a:t> Future Work:</a:t>
            </a:r>
          </a:p>
          <a:p>
            <a:pPr>
              <a:buFont typeface="Arial" panose="020B0604020202020204" pitchFamily="34" charset="0"/>
              <a:buChar char="•"/>
            </a:pPr>
            <a:r>
              <a:rPr lang="en-US" sz="1800" b="1">
                <a:latin typeface="Calibri" panose="020F0502020204030204" pitchFamily="34" charset="0"/>
                <a:ea typeface="Calibri" panose="020F0502020204030204" pitchFamily="34" charset="0"/>
                <a:cs typeface="Calibri" panose="020F0502020204030204" pitchFamily="34" charset="0"/>
              </a:rPr>
              <a:t>Incorporate external data</a:t>
            </a:r>
            <a:r>
              <a:rPr lang="en-US" sz="1800">
                <a:latin typeface="Calibri" panose="020F0502020204030204" pitchFamily="34" charset="0"/>
                <a:ea typeface="Calibri" panose="020F0502020204030204" pitchFamily="34" charset="0"/>
                <a:cs typeface="Calibri" panose="020F0502020204030204" pitchFamily="34" charset="0"/>
              </a:rPr>
              <a:t>: weather, local events, promotional calendars to improve volatile store forecasts.</a:t>
            </a:r>
          </a:p>
          <a:p>
            <a:pPr>
              <a:buFont typeface="Arial" panose="020B0604020202020204" pitchFamily="34" charset="0"/>
              <a:buChar char="•"/>
            </a:pPr>
            <a:r>
              <a:rPr lang="en-US" sz="1800" b="1">
                <a:latin typeface="Calibri" panose="020F0502020204030204" pitchFamily="34" charset="0"/>
                <a:ea typeface="Calibri" panose="020F0502020204030204" pitchFamily="34" charset="0"/>
                <a:cs typeface="Calibri" panose="020F0502020204030204" pitchFamily="34" charset="0"/>
              </a:rPr>
              <a:t>Scale to product-level or SKU-level forecasting</a:t>
            </a:r>
            <a:r>
              <a:rPr lang="en-US" sz="1800">
                <a:latin typeface="Calibri" panose="020F0502020204030204" pitchFamily="34" charset="0"/>
                <a:ea typeface="Calibri" panose="020F0502020204030204" pitchFamily="34" charset="0"/>
                <a:cs typeface="Calibri" panose="020F0502020204030204" pitchFamily="34" charset="0"/>
              </a:rPr>
              <a:t>, increasing operational impact.</a:t>
            </a:r>
          </a:p>
          <a:p>
            <a:pPr>
              <a:buFont typeface="Arial" panose="020B0604020202020204" pitchFamily="34" charset="0"/>
              <a:buChar char="•"/>
            </a:pPr>
            <a:r>
              <a:rPr lang="en-US" sz="1800" b="1">
                <a:latin typeface="Calibri" panose="020F0502020204030204" pitchFamily="34" charset="0"/>
                <a:ea typeface="Calibri" panose="020F0502020204030204" pitchFamily="34" charset="0"/>
                <a:cs typeface="Calibri" panose="020F0502020204030204" pitchFamily="34" charset="0"/>
              </a:rPr>
              <a:t>Deploy rolling forecasts in production</a:t>
            </a:r>
            <a:r>
              <a:rPr lang="en-US" sz="1800">
                <a:latin typeface="Calibri" panose="020F0502020204030204" pitchFamily="34" charset="0"/>
                <a:ea typeface="Calibri" panose="020F0502020204030204" pitchFamily="34" charset="0"/>
                <a:cs typeface="Calibri" panose="020F0502020204030204" pitchFamily="34" charset="0"/>
              </a:rPr>
              <a:t>, updating weekly with fresh sales data for real-time business use.</a:t>
            </a:r>
          </a:p>
        </p:txBody>
      </p:sp>
    </p:spTree>
    <p:extLst>
      <p:ext uri="{BB962C8B-B14F-4D97-AF65-F5344CB8AC3E}">
        <p14:creationId xmlns:p14="http://schemas.microsoft.com/office/powerpoint/2010/main" val="263139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2FDA-D657-8E0F-33BC-A42089C05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AC2B8-D8A6-B6A8-0F4C-CC1D5BEBB93F}"/>
              </a:ext>
            </a:extLst>
          </p:cNvPr>
          <p:cNvSpPr>
            <a:spLocks noGrp="1"/>
          </p:cNvSpPr>
          <p:nvPr>
            <p:ph type="title"/>
          </p:nvPr>
        </p:nvSpPr>
        <p:spPr>
          <a:xfrm>
            <a:off x="674744" y="948752"/>
            <a:ext cx="7783720" cy="857579"/>
          </a:xfrm>
        </p:spPr>
        <p:txBody>
          <a:bodyPr>
            <a:normAutofit/>
          </a:bodyPr>
          <a:lstStyle/>
          <a:p>
            <a:r>
              <a:rPr lang="en-GB" sz="3200"/>
              <a:t>Index:</a:t>
            </a:r>
          </a:p>
        </p:txBody>
      </p:sp>
      <p:sp>
        <p:nvSpPr>
          <p:cNvPr id="3" name="Text Placeholder 2">
            <a:extLst>
              <a:ext uri="{FF2B5EF4-FFF2-40B4-BE49-F238E27FC236}">
                <a16:creationId xmlns:a16="http://schemas.microsoft.com/office/drawing/2014/main" id="{654A3F2A-8B07-A221-5D7A-A32941A6F5CD}"/>
              </a:ext>
            </a:extLst>
          </p:cNvPr>
          <p:cNvSpPr>
            <a:spLocks noGrp="1"/>
          </p:cNvSpPr>
          <p:nvPr>
            <p:ph type="body" idx="1"/>
          </p:nvPr>
        </p:nvSpPr>
        <p:spPr>
          <a:xfrm>
            <a:off x="674744" y="1913816"/>
            <a:ext cx="8251553" cy="1500187"/>
          </a:xfrm>
        </p:spPr>
        <p:txBody>
          <a:bodyPr>
            <a:noAutofit/>
          </a:bodyPr>
          <a:lstStyle/>
          <a:p>
            <a:pPr marL="342900" indent="-342900">
              <a:buFont typeface="+mj-lt"/>
              <a:buAutoNum type="arabicPeriod"/>
            </a:pPr>
            <a:r>
              <a:rPr lang="en-US" b="0" i="0" u="none" strike="noStrike">
                <a:effectLst/>
                <a:latin typeface="Calibri" panose="020F0502020204030204" pitchFamily="34" charset="0"/>
              </a:rPr>
              <a:t>Problem &amp; Motivation</a:t>
            </a:r>
            <a:r>
              <a:rPr lang="en-US" b="0" i="0">
                <a:effectLst/>
                <a:latin typeface="Calibri" panose="020F0502020204030204" pitchFamily="34" charset="0"/>
              </a:rPr>
              <a:t>​</a:t>
            </a:r>
          </a:p>
          <a:p>
            <a:pPr marL="342900" indent="-342900">
              <a:buFont typeface="+mj-lt"/>
              <a:buAutoNum type="arabicPeriod"/>
            </a:pPr>
            <a:r>
              <a:rPr lang="en-US" b="0" i="0" u="none" strike="noStrike">
                <a:effectLst/>
                <a:latin typeface="Calibri" panose="020F0502020204030204" pitchFamily="34" charset="0"/>
              </a:rPr>
              <a:t>Dataset Overview</a:t>
            </a:r>
            <a:r>
              <a:rPr lang="en-US" b="0" i="0">
                <a:effectLst/>
                <a:latin typeface="Calibri" panose="020F0502020204030204" pitchFamily="34" charset="0"/>
              </a:rPr>
              <a:t>​</a:t>
            </a:r>
            <a:endParaRPr lang="en-US">
              <a:latin typeface="Calibri" panose="020F0502020204030204" pitchFamily="34" charset="0"/>
            </a:endParaRPr>
          </a:p>
          <a:p>
            <a:pPr marL="342900" indent="-342900">
              <a:buFont typeface="+mj-lt"/>
              <a:buAutoNum type="arabicPeriod"/>
            </a:pPr>
            <a:r>
              <a:rPr lang="en-US" b="0" i="0" u="none" strike="noStrike">
                <a:effectLst/>
                <a:latin typeface="Calibri" panose="020F0502020204030204" pitchFamily="34" charset="0"/>
              </a:rPr>
              <a:t>Challenges Identified</a:t>
            </a:r>
            <a:r>
              <a:rPr lang="en-US" b="0" i="0">
                <a:effectLst/>
                <a:latin typeface="Calibri" panose="020F0502020204030204" pitchFamily="34" charset="0"/>
              </a:rPr>
              <a:t>​</a:t>
            </a:r>
          </a:p>
          <a:p>
            <a:pPr marL="342900" indent="-342900">
              <a:buFont typeface="+mj-lt"/>
              <a:buAutoNum type="arabicPeriod"/>
            </a:pPr>
            <a:r>
              <a:rPr lang="en-US" b="0" i="0" u="none" strike="noStrike">
                <a:effectLst/>
                <a:latin typeface="Calibri" panose="020F0502020204030204" pitchFamily="34" charset="0"/>
              </a:rPr>
              <a:t>Proposed Solution</a:t>
            </a:r>
            <a:r>
              <a:rPr lang="en-US" b="0" i="0">
                <a:effectLst/>
                <a:latin typeface="Calibri" panose="020F0502020204030204" pitchFamily="34" charset="0"/>
              </a:rPr>
              <a:t>​</a:t>
            </a:r>
            <a:endParaRPr lang="en-US">
              <a:latin typeface="Calibri" panose="020F0502020204030204" pitchFamily="34" charset="0"/>
            </a:endParaRPr>
          </a:p>
          <a:p>
            <a:pPr marL="342900" indent="-342900">
              <a:buFont typeface="+mj-lt"/>
              <a:buAutoNum type="arabicPeriod"/>
            </a:pPr>
            <a:r>
              <a:rPr lang="en-US" b="0" i="0" u="none" strike="noStrike">
                <a:effectLst/>
                <a:latin typeface="Calibri" panose="020F0502020204030204" pitchFamily="34" charset="0"/>
              </a:rPr>
              <a:t>Data Cleaning &amp; Feature Engineering</a:t>
            </a:r>
            <a:r>
              <a:rPr lang="en-US" b="0" i="0">
                <a:effectLst/>
                <a:latin typeface="Calibri" panose="020F0502020204030204" pitchFamily="34" charset="0"/>
              </a:rPr>
              <a:t>​</a:t>
            </a:r>
          </a:p>
          <a:p>
            <a:pPr marL="342900" indent="-342900">
              <a:buFont typeface="+mj-lt"/>
              <a:buAutoNum type="arabicPeriod"/>
            </a:pPr>
            <a:r>
              <a:rPr lang="en-US" b="0" i="0" u="none" strike="noStrike">
                <a:effectLst/>
                <a:latin typeface="Calibri" panose="020F0502020204030204" pitchFamily="34" charset="0"/>
              </a:rPr>
              <a:t>Modeling &amp; Evaluation Metrics</a:t>
            </a:r>
            <a:r>
              <a:rPr lang="en-US" b="0" i="0">
                <a:effectLst/>
                <a:latin typeface="Calibri" panose="020F0502020204030204" pitchFamily="34" charset="0"/>
              </a:rPr>
              <a:t>​</a:t>
            </a:r>
          </a:p>
          <a:p>
            <a:pPr marL="342900" indent="-342900">
              <a:buFont typeface="+mj-lt"/>
              <a:buAutoNum type="arabicPeriod"/>
            </a:pPr>
            <a:r>
              <a:rPr lang="en-US" b="0" i="0" u="none" strike="noStrike">
                <a:effectLst/>
                <a:latin typeface="Calibri" panose="020F0502020204030204" pitchFamily="34" charset="0"/>
              </a:rPr>
              <a:t>Key Findings</a:t>
            </a:r>
            <a:r>
              <a:rPr lang="en-US" b="0" i="0">
                <a:effectLst/>
                <a:latin typeface="Calibri" panose="020F0502020204030204" pitchFamily="34" charset="0"/>
              </a:rPr>
              <a:t>​</a:t>
            </a:r>
          </a:p>
          <a:p>
            <a:pPr marL="342900" indent="-342900">
              <a:buFont typeface="+mj-lt"/>
              <a:buAutoNum type="arabicPeriod"/>
            </a:pPr>
            <a:r>
              <a:rPr lang="en-US" b="0" i="0" u="none" strike="noStrike">
                <a:effectLst/>
                <a:latin typeface="Calibri" panose="020F0502020204030204" pitchFamily="34" charset="0"/>
              </a:rPr>
              <a:t>Business Recommendations</a:t>
            </a:r>
            <a:r>
              <a:rPr lang="en-US" b="0" i="0">
                <a:effectLst/>
                <a:latin typeface="Calibri" panose="020F0502020204030204" pitchFamily="34" charset="0"/>
              </a:rPr>
              <a:t>​</a:t>
            </a:r>
          </a:p>
          <a:p>
            <a:pPr marL="342900" indent="-342900">
              <a:buFont typeface="+mj-lt"/>
              <a:buAutoNum type="arabicPeriod"/>
            </a:pPr>
            <a:r>
              <a:rPr lang="en-US" b="0" i="0" u="none" strike="noStrike">
                <a:effectLst/>
                <a:latin typeface="Calibri" panose="020F0502020204030204" pitchFamily="34" charset="0"/>
              </a:rPr>
              <a:t>Conclusion &amp; Future Work</a:t>
            </a:r>
            <a:r>
              <a:rPr lang="en-US" b="0" i="0">
                <a:effectLst/>
                <a:latin typeface="Calibri" panose="020F0502020204030204" pitchFamily="34" charset="0"/>
              </a:rPr>
              <a:t>​</a:t>
            </a:r>
          </a:p>
          <a:p>
            <a:pPr marL="342900" indent="-342900">
              <a:buFont typeface="+mj-lt"/>
              <a:buAutoNum type="arabicPeriod"/>
            </a:pPr>
            <a:endParaRPr lang="en-US" b="0" i="0">
              <a:effectLst/>
              <a:latin typeface="Calibri" panose="020F0502020204030204" pitchFamily="34" charset="0"/>
            </a:endParaRPr>
          </a:p>
          <a:p>
            <a:pPr marL="342900" indent="-342900">
              <a:buFont typeface="+mj-lt"/>
              <a:buAutoNum type="arabicPeriod"/>
            </a:pPr>
            <a:endParaRPr lang="en-GB" sz="2800"/>
          </a:p>
        </p:txBody>
      </p:sp>
      <p:pic>
        <p:nvPicPr>
          <p:cNvPr id="4" name="Picture 3">
            <a:extLst>
              <a:ext uri="{FF2B5EF4-FFF2-40B4-BE49-F238E27FC236}">
                <a16:creationId xmlns:a16="http://schemas.microsoft.com/office/drawing/2014/main" id="{362151FA-800F-C51D-0E2A-2C6DD81B8E6E}"/>
              </a:ext>
            </a:extLst>
          </p:cNvPr>
          <p:cNvPicPr>
            <a:picLocks noChangeAspect="1"/>
          </p:cNvPicPr>
          <p:nvPr/>
        </p:nvPicPr>
        <p:blipFill rotWithShape="1">
          <a:blip r:embed="rId2">
            <a:extLst>
              <a:ext uri="{28A0092B-C50C-407E-A947-70E740481C1C}">
                <a14:useLocalDpi xmlns:a14="http://schemas.microsoft.com/office/drawing/2010/main" val="0"/>
              </a:ext>
            </a:extLst>
          </a:blip>
          <a:srcRect l="22155" t="29129" r="22807" b="40923"/>
          <a:stretch/>
        </p:blipFill>
        <p:spPr>
          <a:xfrm>
            <a:off x="206911" y="91173"/>
            <a:ext cx="2801816" cy="857579"/>
          </a:xfrm>
          <a:prstGeom prst="rect">
            <a:avLst/>
          </a:prstGeom>
        </p:spPr>
      </p:pic>
      <p:pic>
        <p:nvPicPr>
          <p:cNvPr id="12" name="Picture 11">
            <a:extLst>
              <a:ext uri="{FF2B5EF4-FFF2-40B4-BE49-F238E27FC236}">
                <a16:creationId xmlns:a16="http://schemas.microsoft.com/office/drawing/2014/main" id="{238D0D19-DD73-455D-0040-E2EA3A467CD3}"/>
              </a:ext>
            </a:extLst>
          </p:cNvPr>
          <p:cNvPicPr>
            <a:picLocks noChangeAspect="1"/>
          </p:cNvPicPr>
          <p:nvPr/>
        </p:nvPicPr>
        <p:blipFill>
          <a:blip r:embed="rId3"/>
          <a:stretch>
            <a:fillRect/>
          </a:stretch>
        </p:blipFill>
        <p:spPr>
          <a:xfrm>
            <a:off x="6430328" y="1913816"/>
            <a:ext cx="5391902" cy="3781953"/>
          </a:xfrm>
          <a:prstGeom prst="ellipse">
            <a:avLst/>
          </a:prstGeom>
          <a:ln>
            <a:noFill/>
          </a:ln>
          <a:effectLst>
            <a:softEdge rad="112500"/>
          </a:effectLst>
        </p:spPr>
      </p:pic>
    </p:spTree>
    <p:extLst>
      <p:ext uri="{BB962C8B-B14F-4D97-AF65-F5344CB8AC3E}">
        <p14:creationId xmlns:p14="http://schemas.microsoft.com/office/powerpoint/2010/main" val="204154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FD97C4-781B-EC0F-C757-43CAAB921F86}"/>
              </a:ext>
            </a:extLst>
          </p:cNvPr>
          <p:cNvSpPr>
            <a:spLocks noGrp="1"/>
          </p:cNvSpPr>
          <p:nvPr>
            <p:ph type="title"/>
          </p:nvPr>
        </p:nvSpPr>
        <p:spPr>
          <a:xfrm>
            <a:off x="-2335536" y="141508"/>
            <a:ext cx="11261821" cy="1325563"/>
          </a:xfrm>
        </p:spPr>
        <p:txBody>
          <a:bodyPr anchor="ctr">
            <a:normAutofit/>
          </a:bodyPr>
          <a:lstStyle/>
          <a:p>
            <a:r>
              <a:rPr lang="en-US"/>
              <a:t>Problem and Motivation</a:t>
            </a:r>
          </a:p>
        </p:txBody>
      </p:sp>
      <p:pic>
        <p:nvPicPr>
          <p:cNvPr id="6" name="Picture 5" descr="A signpost with two arrows&#10;&#10;AI-generated content may be incorrect.">
            <a:extLst>
              <a:ext uri="{FF2B5EF4-FFF2-40B4-BE49-F238E27FC236}">
                <a16:creationId xmlns:a16="http://schemas.microsoft.com/office/drawing/2014/main" id="{FBA41D1B-2828-9377-63F2-A452EA41AB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4943" y="1467071"/>
            <a:ext cx="5059184" cy="3801615"/>
          </a:xfrm>
          <a:prstGeom prst="rect">
            <a:avLst/>
          </a:prstGeom>
          <a:noFill/>
        </p:spPr>
      </p:pic>
      <p:sp>
        <p:nvSpPr>
          <p:cNvPr id="3" name="Content Placeholder 2"/>
          <p:cNvSpPr>
            <a:spLocks noGrp="1"/>
          </p:cNvSpPr>
          <p:nvPr>
            <p:ph sz="half" idx="2"/>
          </p:nvPr>
        </p:nvSpPr>
        <p:spPr>
          <a:xfrm>
            <a:off x="5952316" y="1623604"/>
            <a:ext cx="5564767" cy="4351338"/>
          </a:xfrm>
        </p:spPr>
        <p:txBody>
          <a:bodyPr>
            <a:normAutofit/>
          </a:bodyPr>
          <a:lstStyle/>
          <a:p>
            <a:r>
              <a:rPr lang="en-US" sz="2400">
                <a:latin typeface="Calibri" panose="020F0502020204030204" pitchFamily="34" charset="0"/>
                <a:ea typeface="Calibri" panose="020F0502020204030204" pitchFamily="34" charset="0"/>
                <a:cs typeface="Calibri" panose="020F0502020204030204" pitchFamily="34" charset="0"/>
              </a:rPr>
              <a:t>Walmart, one of the world’s largest retailers, needs accurate sales forecasts for:​</a:t>
            </a:r>
          </a:p>
          <a:p>
            <a:r>
              <a:rPr lang="en-US" sz="2400">
                <a:latin typeface="Calibri" panose="020F0502020204030204" pitchFamily="34" charset="0"/>
                <a:ea typeface="Calibri" panose="020F0502020204030204" pitchFamily="34" charset="0"/>
                <a:cs typeface="Calibri" panose="020F0502020204030204" pitchFamily="34" charset="0"/>
              </a:rPr>
              <a:t>Inventory optimization​</a:t>
            </a:r>
          </a:p>
          <a:p>
            <a:r>
              <a:rPr lang="en-US" sz="2400">
                <a:latin typeface="Calibri" panose="020F0502020204030204" pitchFamily="34" charset="0"/>
                <a:ea typeface="Calibri" panose="020F0502020204030204" pitchFamily="34" charset="0"/>
                <a:cs typeface="Calibri" panose="020F0502020204030204" pitchFamily="34" charset="0"/>
              </a:rPr>
              <a:t>Cost reduction​</a:t>
            </a:r>
          </a:p>
          <a:p>
            <a:r>
              <a:rPr lang="en-US" sz="2400">
                <a:latin typeface="Calibri" panose="020F0502020204030204" pitchFamily="34" charset="0"/>
                <a:ea typeface="Calibri" panose="020F0502020204030204" pitchFamily="34" charset="0"/>
                <a:cs typeface="Calibri" panose="020F0502020204030204" pitchFamily="34" charset="0"/>
              </a:rPr>
              <a:t>Enhanced customer satisfaction​</a:t>
            </a:r>
          </a:p>
          <a:p>
            <a:r>
              <a:rPr lang="en-US" sz="2400">
                <a:latin typeface="Calibri" panose="020F0502020204030204" pitchFamily="34" charset="0"/>
                <a:ea typeface="Calibri" panose="020F0502020204030204" pitchFamily="34" charset="0"/>
                <a:cs typeface="Calibri" panose="020F0502020204030204" pitchFamily="34" charset="0"/>
              </a:rPr>
              <a:t>This project aims to create a model to predict weekly sales per store.​</a:t>
            </a:r>
          </a:p>
        </p:txBody>
      </p:sp>
    </p:spTree>
    <p:extLst>
      <p:ext uri="{BB962C8B-B14F-4D97-AF65-F5344CB8AC3E}">
        <p14:creationId xmlns:p14="http://schemas.microsoft.com/office/powerpoint/2010/main" val="205997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C9505-0B92-28B2-D34F-1FD580E55FE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F9E1EE5-48A1-905C-BBB9-5B9F4B63B86E}"/>
              </a:ext>
            </a:extLst>
          </p:cNvPr>
          <p:cNvSpPr>
            <a:spLocks noGrp="1"/>
          </p:cNvSpPr>
          <p:nvPr>
            <p:ph type="title"/>
          </p:nvPr>
        </p:nvSpPr>
        <p:spPr>
          <a:xfrm>
            <a:off x="-3130193" y="228812"/>
            <a:ext cx="11261821" cy="1325563"/>
          </a:xfrm>
        </p:spPr>
        <p:txBody>
          <a:bodyPr anchor="ctr">
            <a:normAutofit/>
          </a:bodyPr>
          <a:lstStyle/>
          <a:p>
            <a:r>
              <a:rPr lang="en-US"/>
              <a:t>Dataset Overview</a:t>
            </a:r>
          </a:p>
        </p:txBody>
      </p:sp>
      <p:sp>
        <p:nvSpPr>
          <p:cNvPr id="3" name="Content Placeholder 2">
            <a:extLst>
              <a:ext uri="{FF2B5EF4-FFF2-40B4-BE49-F238E27FC236}">
                <a16:creationId xmlns:a16="http://schemas.microsoft.com/office/drawing/2014/main" id="{62A091D1-211A-26B6-01FB-C68BFC8096A2}"/>
              </a:ext>
            </a:extLst>
          </p:cNvPr>
          <p:cNvSpPr>
            <a:spLocks noGrp="1"/>
          </p:cNvSpPr>
          <p:nvPr>
            <p:ph sz="half" idx="1"/>
          </p:nvPr>
        </p:nvSpPr>
        <p:spPr>
          <a:xfrm>
            <a:off x="404942" y="1873975"/>
            <a:ext cx="5627913" cy="4351338"/>
          </a:xfrm>
        </p:spPr>
        <p:txBody>
          <a:bodyPr>
            <a:normAutofit/>
          </a:bodyPr>
          <a:lstStyle/>
          <a:p>
            <a:r>
              <a:rPr lang="en-US" sz="2400">
                <a:latin typeface="Calibri" panose="020F0502020204030204" pitchFamily="34" charset="0"/>
                <a:ea typeface="Calibri" panose="020F0502020204030204" pitchFamily="34" charset="0"/>
                <a:cs typeface="Calibri" panose="020F0502020204030204" pitchFamily="34" charset="0"/>
              </a:rPr>
              <a:t>Data from 45 Walmart stores:​</a:t>
            </a:r>
          </a:p>
          <a:p>
            <a:r>
              <a:rPr lang="en-US" sz="2400">
                <a:latin typeface="Calibri" panose="020F0502020204030204" pitchFamily="34" charset="0"/>
                <a:ea typeface="Calibri" panose="020F0502020204030204" pitchFamily="34" charset="0"/>
                <a:cs typeface="Calibri" panose="020F0502020204030204" pitchFamily="34" charset="0"/>
              </a:rPr>
              <a:t>Weekly Sales per Department​</a:t>
            </a:r>
          </a:p>
          <a:p>
            <a:r>
              <a:rPr lang="en-US" sz="2400">
                <a:latin typeface="Calibri" panose="020F0502020204030204" pitchFamily="34" charset="0"/>
                <a:ea typeface="Calibri" panose="020F0502020204030204" pitchFamily="34" charset="0"/>
                <a:cs typeface="Calibri" panose="020F0502020204030204" pitchFamily="34" charset="0"/>
              </a:rPr>
              <a:t>Store characteristics​</a:t>
            </a:r>
          </a:p>
          <a:p>
            <a:r>
              <a:rPr lang="en-US" sz="2400">
                <a:latin typeface="Calibri" panose="020F0502020204030204" pitchFamily="34" charset="0"/>
                <a:ea typeface="Calibri" panose="020F0502020204030204" pitchFamily="34" charset="0"/>
                <a:cs typeface="Calibri" panose="020F0502020204030204" pitchFamily="34" charset="0"/>
              </a:rPr>
              <a:t>Holiday indicators​</a:t>
            </a:r>
          </a:p>
          <a:p>
            <a:r>
              <a:rPr lang="en-US" sz="2400">
                <a:latin typeface="Calibri" panose="020F0502020204030204" pitchFamily="34" charset="0"/>
                <a:ea typeface="Calibri" panose="020F0502020204030204" pitchFamily="34" charset="0"/>
                <a:cs typeface="Calibri" panose="020F0502020204030204" pitchFamily="34" charset="0"/>
              </a:rPr>
              <a:t>Economic data (CPI, Unemployment)​</a:t>
            </a:r>
          </a:p>
          <a:p>
            <a:r>
              <a:rPr lang="en-US" sz="2400">
                <a:latin typeface="Calibri" panose="020F0502020204030204" pitchFamily="34" charset="0"/>
                <a:ea typeface="Calibri" panose="020F0502020204030204" pitchFamily="34" charset="0"/>
                <a:cs typeface="Calibri" panose="020F0502020204030204" pitchFamily="34" charset="0"/>
              </a:rPr>
              <a:t>Weather data (Temperature, Fuel Prices)​</a:t>
            </a:r>
          </a:p>
        </p:txBody>
      </p:sp>
      <p:pic>
        <p:nvPicPr>
          <p:cNvPr id="6" name="Picture 5">
            <a:extLst>
              <a:ext uri="{FF2B5EF4-FFF2-40B4-BE49-F238E27FC236}">
                <a16:creationId xmlns:a16="http://schemas.microsoft.com/office/drawing/2014/main" id="{959D3557-A165-E749-3BA8-14A584992D25}"/>
              </a:ext>
            </a:extLst>
          </p:cNvPr>
          <p:cNvPicPr>
            <a:picLocks noChangeAspect="1"/>
          </p:cNvPicPr>
          <p:nvPr/>
        </p:nvPicPr>
        <p:blipFill>
          <a:blip r:embed="rId3"/>
          <a:stretch>
            <a:fillRect/>
          </a:stretch>
        </p:blipFill>
        <p:spPr>
          <a:xfrm>
            <a:off x="5832575" y="1234776"/>
            <a:ext cx="5564767" cy="3561450"/>
          </a:xfrm>
          <a:prstGeom prst="rect">
            <a:avLst/>
          </a:prstGeom>
          <a:noFill/>
        </p:spPr>
      </p:pic>
    </p:spTree>
    <p:extLst>
      <p:ext uri="{BB962C8B-B14F-4D97-AF65-F5344CB8AC3E}">
        <p14:creationId xmlns:p14="http://schemas.microsoft.com/office/powerpoint/2010/main" val="102086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3913-C3B3-44B5-F41F-6E7B811924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FEFC6-6E76-7CED-B1F9-E632D32EC33E}"/>
              </a:ext>
            </a:extLst>
          </p:cNvPr>
          <p:cNvSpPr>
            <a:spLocks noGrp="1"/>
          </p:cNvSpPr>
          <p:nvPr>
            <p:ph idx="4294967295"/>
          </p:nvPr>
        </p:nvSpPr>
        <p:spPr>
          <a:xfrm>
            <a:off x="456373" y="899730"/>
            <a:ext cx="11735627" cy="5058540"/>
          </a:xfrm>
        </p:spPr>
        <p:txBody>
          <a:bodyPr>
            <a:noAutofit/>
          </a:bodyPr>
          <a:lstStyle/>
          <a:p>
            <a:pPr marL="0" indent="0" algn="l">
              <a:buNone/>
            </a:pPr>
            <a:r>
              <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 Data Consistency Issues</a:t>
            </a:r>
          </a:p>
          <a:p>
            <a:pPr marL="0" indent="0">
              <a:buNone/>
            </a:pPr>
            <a:r>
              <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Temporal Coverage:</a:t>
            </a:r>
            <a:endPar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Weekly data collection over 3.5 years</a:t>
            </a:r>
          </a:p>
          <a:p>
            <a:pPr marL="742950" lvl="1" indent="-285750"/>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Sufficient for current predictions, but additional data could enhance model(s) accuracy</a:t>
            </a:r>
          </a:p>
          <a:p>
            <a:r>
              <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Data Gaps:</a:t>
            </a:r>
            <a:endPar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Inconsistent markdown data across stores</a:t>
            </a:r>
          </a:p>
          <a:p>
            <a:pPr marL="742950" lvl="1" indent="-285750"/>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Missing CPI and unemployment data (May-July 2013)</a:t>
            </a:r>
          </a:p>
          <a:p>
            <a:pPr marL="742950" lvl="1" indent="-285750"/>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Limited weekly sales data (Feb 2010 - Oct 2012)</a:t>
            </a:r>
          </a:p>
          <a:p>
            <a:pPr marL="0" indent="0" algn="l">
              <a:buNone/>
            </a:pPr>
            <a:r>
              <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 Seasonal and Holiday Patterns</a:t>
            </a:r>
          </a:p>
          <a:p>
            <a:pPr algn="l">
              <a:buFont typeface="Arial" panose="020B0604020202020204" pitchFamily="34" charset="0"/>
              <a:buChar char="•"/>
            </a:pPr>
            <a:r>
              <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Holiday Indicators:</a:t>
            </a:r>
            <a:endPar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Data includes flags for major holidays:</a:t>
            </a:r>
          </a:p>
          <a:p>
            <a:pPr marL="742950" lvl="1" indent="-285750" algn="l">
              <a:buFont typeface="Arial" panose="020B0604020202020204" pitchFamily="34" charset="0"/>
              <a:buChar char="•"/>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Valentine's Day</a:t>
            </a:r>
          </a:p>
          <a:p>
            <a:pPr marL="742950" lvl="1" indent="-285750" algn="l">
              <a:buFont typeface="Arial" panose="020B0604020202020204" pitchFamily="34" charset="0"/>
              <a:buChar char="•"/>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Labor Day</a:t>
            </a:r>
          </a:p>
          <a:p>
            <a:pPr marL="742950" lvl="1" indent="-285750" algn="l">
              <a:buFont typeface="Arial" panose="020B0604020202020204" pitchFamily="34" charset="0"/>
              <a:buChar char="•"/>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Thanksgiving</a:t>
            </a:r>
          </a:p>
          <a:p>
            <a:pPr marL="742950" lvl="1" indent="-285750" algn="l">
              <a:buFont typeface="Arial" panose="020B0604020202020204" pitchFamily="34" charset="0"/>
              <a:buChar char="•"/>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Christmas</a:t>
            </a:r>
          </a:p>
          <a:p>
            <a:pPr marL="0" indent="0" algn="l">
              <a:buNone/>
            </a:pPr>
            <a:r>
              <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 Economic Context</a:t>
            </a:r>
          </a:p>
          <a:p>
            <a:pPr algn="l">
              <a:buFont typeface="Arial" panose="020B0604020202020204" pitchFamily="34" charset="0"/>
              <a:buChar char="•"/>
            </a:pPr>
            <a:r>
              <a:rPr lang="en-US"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Significant Economic Shift:</a:t>
            </a:r>
            <a:endPar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Unemployment rate declined from 9.8% (Feb 2010) to 5.9% (July 2013)</a:t>
            </a:r>
          </a:p>
          <a:p>
            <a:pPr marL="742950" lvl="1" indent="-285750" algn="l">
              <a:buFont typeface="Arial" panose="020B0604020202020204" pitchFamily="34" charset="0"/>
              <a:buChar char="•"/>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Represents major macroeconomic change during study period</a:t>
            </a:r>
          </a:p>
        </p:txBody>
      </p:sp>
      <p:sp>
        <p:nvSpPr>
          <p:cNvPr id="7" name="Title 1">
            <a:extLst>
              <a:ext uri="{FF2B5EF4-FFF2-40B4-BE49-F238E27FC236}">
                <a16:creationId xmlns:a16="http://schemas.microsoft.com/office/drawing/2014/main" id="{3E5B2DDF-C1C8-45D8-3ECB-C8C97BB984FD}"/>
              </a:ext>
            </a:extLst>
          </p:cNvPr>
          <p:cNvSpPr txBox="1">
            <a:spLocks/>
          </p:cNvSpPr>
          <p:nvPr/>
        </p:nvSpPr>
        <p:spPr>
          <a:xfrm>
            <a:off x="0" y="-135518"/>
            <a:ext cx="862366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70BA"/>
                </a:solidFill>
                <a:latin typeface="Roboto" panose="02000000000000000000" pitchFamily="2" charset="0"/>
                <a:ea typeface="Roboto" panose="02000000000000000000" pitchFamily="2" charset="0"/>
                <a:cs typeface="Open Sans" panose="020B0606030504020204" pitchFamily="34" charset="0"/>
              </a:defRPr>
            </a:lvl1pPr>
          </a:lstStyle>
          <a:p>
            <a:pPr algn="l"/>
            <a:r>
              <a:rPr lang="en-US" sz="4000"/>
              <a:t>Challenges Identified</a:t>
            </a:r>
          </a:p>
        </p:txBody>
      </p:sp>
    </p:spTree>
    <p:extLst>
      <p:ext uri="{BB962C8B-B14F-4D97-AF65-F5344CB8AC3E}">
        <p14:creationId xmlns:p14="http://schemas.microsoft.com/office/powerpoint/2010/main" val="401871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F4965-3A1A-A7BF-931B-FA1926E06C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5ECDC-42F6-388F-B9FA-1C7AE69798DC}"/>
              </a:ext>
            </a:extLst>
          </p:cNvPr>
          <p:cNvSpPr>
            <a:spLocks noGrp="1"/>
          </p:cNvSpPr>
          <p:nvPr>
            <p:ph idx="4294967295"/>
          </p:nvPr>
        </p:nvSpPr>
        <p:spPr>
          <a:xfrm>
            <a:off x="104447" y="1055053"/>
            <a:ext cx="12153969" cy="4387352"/>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Data Cleaning &amp; Feature Engineering​</a:t>
            </a:r>
          </a:p>
          <a:p>
            <a:r>
              <a:rPr lang="en-US" dirty="0">
                <a:latin typeface="Calibri" panose="020F0502020204030204" pitchFamily="34" charset="0"/>
                <a:ea typeface="Calibri" panose="020F0502020204030204" pitchFamily="34" charset="0"/>
                <a:cs typeface="Calibri" panose="020F0502020204030204" pitchFamily="34" charset="0"/>
              </a:rPr>
              <a:t>Modeling with LSTM Deep Learning Model</a:t>
            </a:r>
          </a:p>
        </p:txBody>
      </p:sp>
      <p:pic>
        <p:nvPicPr>
          <p:cNvPr id="6" name="Graphic 5" descr="Meeting with solid fill">
            <a:extLst>
              <a:ext uri="{FF2B5EF4-FFF2-40B4-BE49-F238E27FC236}">
                <a16:creationId xmlns:a16="http://schemas.microsoft.com/office/drawing/2014/main" id="{27AF5ECD-56E1-86E3-4420-0D15A277D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6893" y="3076731"/>
            <a:ext cx="2760688" cy="2760688"/>
          </a:xfrm>
          <a:prstGeom prst="rect">
            <a:avLst/>
          </a:prstGeom>
        </p:spPr>
      </p:pic>
      <p:sp>
        <p:nvSpPr>
          <p:cNvPr id="7" name="Title 1">
            <a:extLst>
              <a:ext uri="{FF2B5EF4-FFF2-40B4-BE49-F238E27FC236}">
                <a16:creationId xmlns:a16="http://schemas.microsoft.com/office/drawing/2014/main" id="{4B6EEF14-A0DF-34EE-FBF7-9DA75B3F5F99}"/>
              </a:ext>
            </a:extLst>
          </p:cNvPr>
          <p:cNvSpPr>
            <a:spLocks noGrp="1"/>
          </p:cNvSpPr>
          <p:nvPr>
            <p:ph type="title"/>
          </p:nvPr>
        </p:nvSpPr>
        <p:spPr>
          <a:xfrm>
            <a:off x="0" y="-135518"/>
            <a:ext cx="8623663" cy="1325563"/>
          </a:xfrm>
        </p:spPr>
        <p:txBody>
          <a:bodyPr>
            <a:normAutofit/>
          </a:bodyPr>
          <a:lstStyle/>
          <a:p>
            <a:pPr algn="l"/>
            <a:r>
              <a:rPr lang="en-US" sz="4000"/>
              <a:t>Proposed Solution</a:t>
            </a:r>
          </a:p>
        </p:txBody>
      </p:sp>
    </p:spTree>
    <p:extLst>
      <p:ext uri="{BB962C8B-B14F-4D97-AF65-F5344CB8AC3E}">
        <p14:creationId xmlns:p14="http://schemas.microsoft.com/office/powerpoint/2010/main" val="412904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402B2-F305-22B6-5581-0EA3CC155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8AF9F3-FF78-6DE9-AE70-B5CC1705AEF8}"/>
              </a:ext>
            </a:extLst>
          </p:cNvPr>
          <p:cNvSpPr>
            <a:spLocks noGrp="1"/>
          </p:cNvSpPr>
          <p:nvPr>
            <p:ph type="title"/>
          </p:nvPr>
        </p:nvSpPr>
        <p:spPr>
          <a:xfrm>
            <a:off x="105371" y="-146151"/>
            <a:ext cx="12377252" cy="1325563"/>
          </a:xfrm>
        </p:spPr>
        <p:txBody>
          <a:bodyPr>
            <a:normAutofit/>
          </a:bodyPr>
          <a:lstStyle/>
          <a:p>
            <a:pPr algn="l"/>
            <a:r>
              <a:rPr lang="en-US" sz="4000"/>
              <a:t>LSTM as our chosen deep learning model, why?</a:t>
            </a:r>
          </a:p>
        </p:txBody>
      </p:sp>
      <p:sp>
        <p:nvSpPr>
          <p:cNvPr id="3" name="Content Placeholder 2">
            <a:extLst>
              <a:ext uri="{FF2B5EF4-FFF2-40B4-BE49-F238E27FC236}">
                <a16:creationId xmlns:a16="http://schemas.microsoft.com/office/drawing/2014/main" id="{499E4F3E-35F4-5428-F3C6-D99630F5B5BE}"/>
              </a:ext>
            </a:extLst>
          </p:cNvPr>
          <p:cNvSpPr>
            <a:spLocks noGrp="1"/>
          </p:cNvSpPr>
          <p:nvPr>
            <p:ph idx="4294967295"/>
          </p:nvPr>
        </p:nvSpPr>
        <p:spPr>
          <a:xfrm>
            <a:off x="105371" y="810504"/>
            <a:ext cx="11981258" cy="4387352"/>
          </a:xfrm>
        </p:spPr>
        <p:txBody>
          <a:bodyPr vert="horz" lIns="91440" tIns="45720" rIns="91440" bIns="45720" rtlCol="0" anchor="t">
            <a:noAutofit/>
          </a:bodyPr>
          <a:lstStyle/>
          <a:p>
            <a:pPr>
              <a:buNone/>
            </a:pPr>
            <a:r>
              <a:rPr lang="en-US" sz="1600" b="1">
                <a:latin typeface="Calibri" panose="020F0502020204030204" pitchFamily="34" charset="0"/>
                <a:ea typeface="Calibri" panose="020F0502020204030204" pitchFamily="34" charset="0"/>
                <a:cs typeface="Calibri" panose="020F0502020204030204" pitchFamily="34" charset="0"/>
              </a:rPr>
              <a:t>Why LSTM for Walmart Sales Forecasting?</a:t>
            </a:r>
          </a:p>
          <a:p>
            <a:pPr>
              <a:buNone/>
            </a:pPr>
            <a:r>
              <a:rPr lang="en-US" sz="1600">
                <a:latin typeface="Calibri" panose="020F0502020204030204" pitchFamily="34" charset="0"/>
                <a:ea typeface="Calibri" panose="020F0502020204030204" pitchFamily="34" charset="0"/>
                <a:cs typeface="Calibri" panose="020F0502020204030204" pitchFamily="34" charset="0"/>
              </a:rPr>
              <a:t>We selected a </a:t>
            </a:r>
            <a:r>
              <a:rPr lang="en-US" sz="1600" b="1">
                <a:latin typeface="Calibri" panose="020F0502020204030204" pitchFamily="34" charset="0"/>
                <a:ea typeface="Calibri" panose="020F0502020204030204" pitchFamily="34" charset="0"/>
                <a:cs typeface="Calibri" panose="020F0502020204030204" pitchFamily="34" charset="0"/>
              </a:rPr>
              <a:t>Long Short-Term Memory (LSTM)</a:t>
            </a:r>
            <a:r>
              <a:rPr lang="en-US" sz="1600">
                <a:latin typeface="Calibri" panose="020F0502020204030204" pitchFamily="34" charset="0"/>
                <a:ea typeface="Calibri" panose="020F0502020204030204" pitchFamily="34" charset="0"/>
                <a:cs typeface="Calibri" panose="020F0502020204030204" pitchFamily="34" charset="0"/>
              </a:rPr>
              <a:t> model which is a type of recurrent neural network (RNN) specifically designed to learn from sequential data and retain information over time, making them ideal for capturing temporal patterns, such as sales trends, seasonality, and promotional effects.</a:t>
            </a:r>
          </a:p>
          <a:p>
            <a:pPr>
              <a:buNone/>
            </a:pPr>
            <a:r>
              <a:rPr lang="en-US" sz="1600" b="1">
                <a:latin typeface="Calibri" panose="020F0502020204030204" pitchFamily="34" charset="0"/>
                <a:ea typeface="Calibri" panose="020F0502020204030204" pitchFamily="34" charset="0"/>
                <a:cs typeface="Calibri" panose="020F0502020204030204" pitchFamily="34" charset="0"/>
              </a:rPr>
              <a:t>What the LSTM Model Offers:</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Temporal Awareness</a:t>
            </a:r>
            <a:r>
              <a:rPr lang="en-US" sz="1600">
                <a:latin typeface="Calibri" panose="020F0502020204030204" pitchFamily="34" charset="0"/>
                <a:ea typeface="Calibri" panose="020F0502020204030204" pitchFamily="34" charset="0"/>
                <a:cs typeface="Calibri" panose="020F0502020204030204" pitchFamily="34" charset="0"/>
              </a:rPr>
              <a:t>: LSTM captures </a:t>
            </a:r>
            <a:r>
              <a:rPr lang="en-US" sz="1600" b="1">
                <a:latin typeface="Calibri" panose="020F0502020204030204" pitchFamily="34" charset="0"/>
                <a:ea typeface="Calibri" panose="020F0502020204030204" pitchFamily="34" charset="0"/>
                <a:cs typeface="Calibri" panose="020F0502020204030204" pitchFamily="34" charset="0"/>
              </a:rPr>
              <a:t>week-over-week patterns</a:t>
            </a:r>
            <a:r>
              <a:rPr lang="en-US" sz="1600">
                <a:latin typeface="Calibri" panose="020F0502020204030204" pitchFamily="34" charset="0"/>
                <a:ea typeface="Calibri" panose="020F0502020204030204" pitchFamily="34" charset="0"/>
                <a:cs typeface="Calibri" panose="020F0502020204030204" pitchFamily="34" charset="0"/>
              </a:rPr>
              <a:t> in sales that traditional models like linear regression or random forest ignore.</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Handles Complex Interactions</a:t>
            </a:r>
            <a:r>
              <a:rPr lang="en-US" sz="1600">
                <a:latin typeface="Calibri" panose="020F0502020204030204" pitchFamily="34" charset="0"/>
                <a:ea typeface="Calibri" panose="020F0502020204030204" pitchFamily="34" charset="0"/>
                <a:cs typeface="Calibri" panose="020F0502020204030204" pitchFamily="34" charset="0"/>
              </a:rPr>
              <a:t>: Unlike SARIMA or linear models, LSTM can learn </a:t>
            </a:r>
            <a:r>
              <a:rPr lang="en-US" sz="1600" b="1">
                <a:latin typeface="Calibri" panose="020F0502020204030204" pitchFamily="34" charset="0"/>
                <a:ea typeface="Calibri" panose="020F0502020204030204" pitchFamily="34" charset="0"/>
                <a:cs typeface="Calibri" panose="020F0502020204030204" pitchFamily="34" charset="0"/>
              </a:rPr>
              <a:t>nonlinear relationships</a:t>
            </a:r>
            <a:r>
              <a:rPr lang="en-US" sz="1600">
                <a:latin typeface="Calibri" panose="020F0502020204030204" pitchFamily="34" charset="0"/>
                <a:ea typeface="Calibri" panose="020F0502020204030204" pitchFamily="34" charset="0"/>
                <a:cs typeface="Calibri" panose="020F0502020204030204" pitchFamily="34" charset="0"/>
              </a:rPr>
              <a:t> across multiple features, including promotions, fuel prices, store type, and department ID.</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Embeddings for Categorical Context</a:t>
            </a:r>
            <a:r>
              <a:rPr lang="en-US" sz="1600">
                <a:latin typeface="Calibri" panose="020F0502020204030204" pitchFamily="34" charset="0"/>
                <a:ea typeface="Calibri" panose="020F0502020204030204" pitchFamily="34" charset="0"/>
                <a:cs typeface="Calibri" panose="020F0502020204030204" pitchFamily="34" charset="0"/>
              </a:rPr>
              <a:t>: Instead of treating store and department as dummy variables, LSTM learns </a:t>
            </a:r>
            <a:r>
              <a:rPr lang="en-US" sz="1600" b="1">
                <a:latin typeface="Calibri" panose="020F0502020204030204" pitchFamily="34" charset="0"/>
                <a:ea typeface="Calibri" panose="020F0502020204030204" pitchFamily="34" charset="0"/>
                <a:cs typeface="Calibri" panose="020F0502020204030204" pitchFamily="34" charset="0"/>
              </a:rPr>
              <a:t>dense representations</a:t>
            </a:r>
            <a:r>
              <a:rPr lang="en-US" sz="1600">
                <a:latin typeface="Calibri" panose="020F0502020204030204" pitchFamily="34" charset="0"/>
                <a:ea typeface="Calibri" panose="020F0502020204030204" pitchFamily="34" charset="0"/>
                <a:cs typeface="Calibri" panose="020F0502020204030204" pitchFamily="34" charset="0"/>
              </a:rPr>
              <a:t> (embeddings) that capture hidden patterns across locations and departments</a:t>
            </a:r>
          </a:p>
          <a:p>
            <a:pPr marL="0" indent="0">
              <a:buNone/>
            </a:pPr>
            <a:r>
              <a:rPr lang="en-US" sz="1600" b="1">
                <a:latin typeface="Calibri" panose="020F0502020204030204" pitchFamily="34" charset="0"/>
                <a:ea typeface="Calibri" panose="020F0502020204030204" pitchFamily="34" charset="0"/>
                <a:cs typeface="Calibri" panose="020F0502020204030204" pitchFamily="34" charset="0"/>
              </a:rPr>
              <a:t>LSTM Limitations:</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Limitations for Unstable Stores</a:t>
            </a:r>
            <a:r>
              <a:rPr lang="en-US" sz="1600">
                <a:latin typeface="Calibri" panose="020F0502020204030204" pitchFamily="34" charset="0"/>
                <a:ea typeface="Calibri" panose="020F0502020204030204" pitchFamily="34" charset="0"/>
                <a:cs typeface="Calibri" panose="020F0502020204030204" pitchFamily="34" charset="0"/>
              </a:rPr>
              <a:t>: While strong overall, stores with erratic patterns or external disruptions still pose challenges, this is visible in higher MAPE scores and lower R2 scores for low-performing stores.</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Limitations for long-term sequential data: </a:t>
            </a:r>
            <a:r>
              <a:rPr lang="en-US" sz="1600">
                <a:latin typeface="Calibri" panose="020F0502020204030204" pitchFamily="34" charset="0"/>
                <a:ea typeface="Calibri" panose="020F0502020204030204" pitchFamily="34" charset="0"/>
                <a:cs typeface="Calibri" panose="020F0502020204030204" pitchFamily="34" charset="0"/>
              </a:rPr>
              <a:t>Limited when dealing with a lot of data over a long period of time as the further out the model goes the harder it is to remember events and context from the beginning of the sequential data</a:t>
            </a:r>
          </a:p>
        </p:txBody>
      </p:sp>
    </p:spTree>
    <p:extLst>
      <p:ext uri="{BB962C8B-B14F-4D97-AF65-F5344CB8AC3E}">
        <p14:creationId xmlns:p14="http://schemas.microsoft.com/office/powerpoint/2010/main" val="126267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901D6-0A46-15F5-4FEB-3079D4706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DFC87-104F-04AC-3A31-1046B34C1C97}"/>
              </a:ext>
            </a:extLst>
          </p:cNvPr>
          <p:cNvSpPr>
            <a:spLocks noGrp="1"/>
          </p:cNvSpPr>
          <p:nvPr>
            <p:ph type="title"/>
          </p:nvPr>
        </p:nvSpPr>
        <p:spPr>
          <a:xfrm>
            <a:off x="-295272" y="-231969"/>
            <a:ext cx="12758205" cy="1325563"/>
          </a:xfrm>
        </p:spPr>
        <p:txBody>
          <a:bodyPr>
            <a:normAutofit/>
          </a:bodyPr>
          <a:lstStyle/>
          <a:p>
            <a:r>
              <a:rPr lang="en-US" sz="4000"/>
              <a:t>Data Processing, Engineering​, &amp; Architecture</a:t>
            </a:r>
          </a:p>
        </p:txBody>
      </p:sp>
      <p:sp>
        <p:nvSpPr>
          <p:cNvPr id="3" name="Content Placeholder 2">
            <a:extLst>
              <a:ext uri="{FF2B5EF4-FFF2-40B4-BE49-F238E27FC236}">
                <a16:creationId xmlns:a16="http://schemas.microsoft.com/office/drawing/2014/main" id="{29D65A51-E9FC-8997-8584-3FFD80FA5A8E}"/>
              </a:ext>
            </a:extLst>
          </p:cNvPr>
          <p:cNvSpPr>
            <a:spLocks noGrp="1"/>
          </p:cNvSpPr>
          <p:nvPr>
            <p:ph idx="4294967295"/>
          </p:nvPr>
        </p:nvSpPr>
        <p:spPr>
          <a:xfrm>
            <a:off x="188510" y="918751"/>
            <a:ext cx="10431750" cy="4387352"/>
          </a:xfrm>
        </p:spPr>
        <p:txBody>
          <a:bodyPr>
            <a:noAutofit/>
          </a:bodyPr>
          <a:lstStyle/>
          <a:p>
            <a:pPr>
              <a:buNone/>
            </a:pPr>
            <a:r>
              <a:rPr lang="en-US" sz="1600" b="1">
                <a:latin typeface="Calibri" panose="020F0502020204030204" pitchFamily="34" charset="0"/>
                <a:ea typeface="Calibri" panose="020F0502020204030204" pitchFamily="34" charset="0"/>
                <a:cs typeface="Calibri" panose="020F0502020204030204" pitchFamily="34" charset="0"/>
              </a:rPr>
              <a:t>Data Merging &amp; Cleaning</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Merged datasets</a:t>
            </a:r>
            <a:r>
              <a:rPr lang="en-US" sz="1600">
                <a:latin typeface="Calibri" panose="020F0502020204030204" pitchFamily="34" charset="0"/>
                <a:ea typeface="Calibri" panose="020F0502020204030204" pitchFamily="34" charset="0"/>
                <a:cs typeface="Calibri" panose="020F0502020204030204" pitchFamily="34" charset="0"/>
              </a:rPr>
              <a:t> (train, features, stores) using </a:t>
            </a:r>
            <a:r>
              <a:rPr lang="en-US" sz="1600" b="1">
                <a:latin typeface="Calibri" panose="020F0502020204030204" pitchFamily="34" charset="0"/>
                <a:ea typeface="Calibri" panose="020F0502020204030204" pitchFamily="34" charset="0"/>
                <a:cs typeface="Calibri" panose="020F0502020204030204" pitchFamily="34" charset="0"/>
              </a:rPr>
              <a:t>Store and Date</a:t>
            </a:r>
            <a:r>
              <a:rPr lang="en-US" sz="1600">
                <a:latin typeface="Calibri" panose="020F0502020204030204" pitchFamily="34" charset="0"/>
                <a:ea typeface="Calibri" panose="020F0502020204030204" pitchFamily="34" charset="0"/>
                <a:cs typeface="Calibri" panose="020F0502020204030204" pitchFamily="34" charset="0"/>
              </a:rPr>
              <a:t> as keys with a left join for completeness.</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Handled missing values</a:t>
            </a:r>
            <a:r>
              <a:rPr lang="en-US" sz="1600">
                <a:latin typeface="Calibri" panose="020F0502020204030204" pitchFamily="34" charset="0"/>
                <a:ea typeface="Calibri" panose="020F0502020204030204" pitchFamily="34" charset="0"/>
                <a:cs typeface="Calibri" panose="020F0502020204030204" pitchFamily="34" charset="0"/>
              </a:rPr>
              <a:t> by replacing all NAs with zeros to ensure model stability.</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Standardized dates</a:t>
            </a:r>
            <a:r>
              <a:rPr lang="en-US" sz="1600">
                <a:latin typeface="Calibri" panose="020F0502020204030204" pitchFamily="34" charset="0"/>
                <a:ea typeface="Calibri" panose="020F0502020204030204" pitchFamily="34" charset="0"/>
                <a:cs typeface="Calibri" panose="020F0502020204030204" pitchFamily="34" charset="0"/>
              </a:rPr>
              <a:t> and filtered by time (Feb 2010 to Oct 2012) to enable a </a:t>
            </a:r>
            <a:r>
              <a:rPr lang="en-US" sz="1600" b="1">
                <a:latin typeface="Calibri" panose="020F0502020204030204" pitchFamily="34" charset="0"/>
                <a:ea typeface="Calibri" panose="020F0502020204030204" pitchFamily="34" charset="0"/>
                <a:cs typeface="Calibri" panose="020F0502020204030204" pitchFamily="34" charset="0"/>
              </a:rPr>
              <a:t>calendar-based train/test split</a:t>
            </a:r>
            <a:r>
              <a:rPr lang="en-US" sz="1600">
                <a:latin typeface="Calibri" panose="020F0502020204030204" pitchFamily="34" charset="0"/>
                <a:ea typeface="Calibri" panose="020F0502020204030204" pitchFamily="34" charset="0"/>
                <a:cs typeface="Calibri" panose="020F0502020204030204" pitchFamily="34" charset="0"/>
              </a:rPr>
              <a:t> (60/40).</a:t>
            </a:r>
          </a:p>
          <a:p>
            <a:pPr>
              <a:buNone/>
            </a:pPr>
            <a:r>
              <a:rPr lang="en-US" sz="1600" b="1">
                <a:latin typeface="Calibri" panose="020F0502020204030204" pitchFamily="34" charset="0"/>
                <a:ea typeface="Calibri" panose="020F0502020204030204" pitchFamily="34" charset="0"/>
                <a:cs typeface="Calibri" panose="020F0502020204030204" pitchFamily="34" charset="0"/>
              </a:rPr>
              <a:t>Feature Engineering</a:t>
            </a:r>
          </a:p>
          <a:p>
            <a:pPr>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Converted categorical columns (Store, Dept, </a:t>
            </a:r>
            <a:r>
              <a:rPr lang="en-US" sz="1600" err="1">
                <a:latin typeface="Calibri" panose="020F0502020204030204" pitchFamily="34" charset="0"/>
                <a:ea typeface="Calibri" panose="020F0502020204030204" pitchFamily="34" charset="0"/>
                <a:cs typeface="Calibri" panose="020F0502020204030204" pitchFamily="34" charset="0"/>
              </a:rPr>
              <a:t>IsHoliday</a:t>
            </a:r>
            <a:r>
              <a:rPr lang="en-US" sz="1600">
                <a:latin typeface="Calibri" panose="020F0502020204030204" pitchFamily="34" charset="0"/>
                <a:ea typeface="Calibri" panose="020F0502020204030204" pitchFamily="34" charset="0"/>
                <a:cs typeface="Calibri" panose="020F0502020204030204" pitchFamily="34" charset="0"/>
              </a:rPr>
              <a:t>, Type) into </a:t>
            </a:r>
            <a:r>
              <a:rPr lang="en-US" sz="1600" b="1">
                <a:latin typeface="Calibri" panose="020F0502020204030204" pitchFamily="34" charset="0"/>
                <a:ea typeface="Calibri" panose="020F0502020204030204" pitchFamily="34" charset="0"/>
                <a:cs typeface="Calibri" panose="020F0502020204030204" pitchFamily="34" charset="0"/>
              </a:rPr>
              <a:t>integer IDs</a:t>
            </a:r>
            <a:r>
              <a:rPr lang="en-US" sz="1600">
                <a:latin typeface="Calibri" panose="020F0502020204030204" pitchFamily="34" charset="0"/>
                <a:ea typeface="Calibri" panose="020F0502020204030204" pitchFamily="34" charset="0"/>
                <a:cs typeface="Calibri" panose="020F0502020204030204" pitchFamily="34" charset="0"/>
              </a:rPr>
              <a:t> to enable </a:t>
            </a:r>
            <a:r>
              <a:rPr lang="en-US" sz="1600" b="1">
                <a:latin typeface="Calibri" panose="020F0502020204030204" pitchFamily="34" charset="0"/>
                <a:ea typeface="Calibri" panose="020F0502020204030204" pitchFamily="34" charset="0"/>
                <a:cs typeface="Calibri" panose="020F0502020204030204" pitchFamily="34" charset="0"/>
              </a:rPr>
              <a:t>embedding layers</a:t>
            </a:r>
            <a:endParaRPr lang="en-US" sz="160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Normalized all numeric predictors and the target (</a:t>
            </a:r>
            <a:r>
              <a:rPr lang="en-US" sz="1600" err="1">
                <a:latin typeface="Calibri" panose="020F0502020204030204" pitchFamily="34" charset="0"/>
                <a:ea typeface="Calibri" panose="020F0502020204030204" pitchFamily="34" charset="0"/>
                <a:cs typeface="Calibri" panose="020F0502020204030204" pitchFamily="34" charset="0"/>
              </a:rPr>
              <a:t>Weekly_Sales</a:t>
            </a:r>
            <a:r>
              <a:rPr lang="en-US" sz="1600">
                <a:latin typeface="Calibri" panose="020F0502020204030204" pitchFamily="34" charset="0"/>
                <a:ea typeface="Calibri" panose="020F0502020204030204" pitchFamily="34" charset="0"/>
                <a:cs typeface="Calibri" panose="020F0502020204030204" pitchFamily="34" charset="0"/>
              </a:rPr>
              <a:t>) using </a:t>
            </a:r>
            <a:r>
              <a:rPr lang="en-US" sz="1600" b="1">
                <a:latin typeface="Calibri" panose="020F0502020204030204" pitchFamily="34" charset="0"/>
                <a:ea typeface="Calibri" panose="020F0502020204030204" pitchFamily="34" charset="0"/>
                <a:cs typeface="Calibri" panose="020F0502020204030204" pitchFamily="34" charset="0"/>
              </a:rPr>
              <a:t>z-score scaling</a:t>
            </a:r>
            <a:r>
              <a:rPr lang="en-US" sz="1600">
                <a:latin typeface="Calibri" panose="020F0502020204030204" pitchFamily="34" charset="0"/>
                <a:ea typeface="Calibri" panose="020F0502020204030204" pitchFamily="34" charset="0"/>
                <a:cs typeface="Calibri" panose="020F0502020204030204" pitchFamily="34" charset="0"/>
              </a:rPr>
              <a:t> for stable training.</a:t>
            </a:r>
          </a:p>
          <a:p>
            <a:pPr>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Created a </a:t>
            </a:r>
            <a:r>
              <a:rPr lang="en-US" sz="1600" b="1">
                <a:latin typeface="Calibri" panose="020F0502020204030204" pitchFamily="34" charset="0"/>
                <a:ea typeface="Calibri" panose="020F0502020204030204" pitchFamily="34" charset="0"/>
                <a:cs typeface="Calibri" panose="020F0502020204030204" pitchFamily="34" charset="0"/>
              </a:rPr>
              <a:t>lag window of 6 weeks</a:t>
            </a:r>
            <a:r>
              <a:rPr lang="en-US" sz="1600">
                <a:latin typeface="Calibri" panose="020F0502020204030204" pitchFamily="34" charset="0"/>
                <a:ea typeface="Calibri" panose="020F0502020204030204" pitchFamily="34" charset="0"/>
                <a:cs typeface="Calibri" panose="020F0502020204030204" pitchFamily="34" charset="0"/>
              </a:rPr>
              <a:t>, capturing short-term temporal trends in past sales and conditions.</a:t>
            </a:r>
          </a:p>
          <a:p>
            <a:pPr>
              <a:buNone/>
            </a:pPr>
            <a:r>
              <a:rPr lang="en-US" sz="1600" b="1">
                <a:latin typeface="Calibri" panose="020F0502020204030204" pitchFamily="34" charset="0"/>
                <a:ea typeface="Calibri" panose="020F0502020204030204" pitchFamily="34" charset="0"/>
                <a:cs typeface="Calibri" panose="020F0502020204030204" pitchFamily="34" charset="0"/>
              </a:rPr>
              <a:t>Model Architecture</a:t>
            </a:r>
          </a:p>
          <a:p>
            <a:pPr>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Combined a </a:t>
            </a:r>
            <a:r>
              <a:rPr lang="en-US" sz="1600" b="1">
                <a:latin typeface="Calibri" panose="020F0502020204030204" pitchFamily="34" charset="0"/>
                <a:ea typeface="Calibri" panose="020F0502020204030204" pitchFamily="34" charset="0"/>
                <a:cs typeface="Calibri" panose="020F0502020204030204" pitchFamily="34" charset="0"/>
              </a:rPr>
              <a:t>stacked LSTM</a:t>
            </a:r>
            <a:r>
              <a:rPr lang="en-US" sz="1600">
                <a:latin typeface="Calibri" panose="020F0502020204030204" pitchFamily="34" charset="0"/>
                <a:ea typeface="Calibri" panose="020F0502020204030204" pitchFamily="34" charset="0"/>
                <a:cs typeface="Calibri" panose="020F0502020204030204" pitchFamily="34" charset="0"/>
              </a:rPr>
              <a:t> network with </a:t>
            </a:r>
            <a:r>
              <a:rPr lang="en-US" sz="1600" b="1">
                <a:latin typeface="Calibri" panose="020F0502020204030204" pitchFamily="34" charset="0"/>
                <a:ea typeface="Calibri" panose="020F0502020204030204" pitchFamily="34" charset="0"/>
                <a:cs typeface="Calibri" panose="020F0502020204030204" pitchFamily="34" charset="0"/>
              </a:rPr>
              <a:t>store and department embedding layers</a:t>
            </a:r>
            <a:r>
              <a:rPr lang="en-US" sz="1600">
                <a:latin typeface="Calibri" panose="020F0502020204030204" pitchFamily="34" charset="0"/>
                <a:ea typeface="Calibri" panose="020F0502020204030204" pitchFamily="34" charset="0"/>
                <a:cs typeface="Calibri" panose="020F0502020204030204" pitchFamily="34" charset="0"/>
              </a:rPr>
              <a:t>, enabling the model to learn nuanced sales patterns across both time and store context to predict next weeks sales.</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Batch Size (256)</a:t>
            </a:r>
            <a:r>
              <a:rPr lang="en-US" sz="1600">
                <a:latin typeface="Calibri" panose="020F0502020204030204" pitchFamily="34" charset="0"/>
                <a:ea typeface="Calibri" panose="020F0502020204030204" pitchFamily="34" charset="0"/>
                <a:cs typeface="Calibri" panose="020F0502020204030204" pitchFamily="34" charset="0"/>
              </a:rPr>
              <a:t>: Balanced training speed and generalization, especially useful with a large dataset (over 420K+ records).</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Adam Optimizer</a:t>
            </a:r>
            <a:r>
              <a:rPr lang="en-US" sz="1600">
                <a:latin typeface="Calibri" panose="020F0502020204030204" pitchFamily="34" charset="0"/>
                <a:ea typeface="Calibri" panose="020F0502020204030204" pitchFamily="34" charset="0"/>
                <a:cs typeface="Calibri" panose="020F0502020204030204" pitchFamily="34" charset="0"/>
              </a:rPr>
              <a:t>: Chosen for its ability to adapt learning rates and converge efficiently in noisy, high-dimensional spaces.</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25 Epochs</a:t>
            </a:r>
            <a:r>
              <a:rPr lang="en-US" sz="1600">
                <a:latin typeface="Calibri" panose="020F0502020204030204" pitchFamily="34" charset="0"/>
                <a:ea typeface="Calibri" panose="020F0502020204030204" pitchFamily="34" charset="0"/>
                <a:cs typeface="Calibri" panose="020F0502020204030204" pitchFamily="34" charset="0"/>
              </a:rPr>
              <a:t>: Enough to reach a steady decline in loss without overfitting, as observed in my loss/MSE curves.</a:t>
            </a:r>
          </a:p>
        </p:txBody>
      </p:sp>
      <p:pic>
        <p:nvPicPr>
          <p:cNvPr id="6" name="Graphic 5" descr="Database with solid fill">
            <a:extLst>
              <a:ext uri="{FF2B5EF4-FFF2-40B4-BE49-F238E27FC236}">
                <a16:creationId xmlns:a16="http://schemas.microsoft.com/office/drawing/2014/main" id="{6B63F82A-5DFB-96B8-EC3B-85A5EBB3E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6906" y="1093594"/>
            <a:ext cx="3186027" cy="3186027"/>
          </a:xfrm>
          <a:prstGeom prst="rect">
            <a:avLst/>
          </a:prstGeom>
        </p:spPr>
      </p:pic>
    </p:spTree>
    <p:extLst>
      <p:ext uri="{BB962C8B-B14F-4D97-AF65-F5344CB8AC3E}">
        <p14:creationId xmlns:p14="http://schemas.microsoft.com/office/powerpoint/2010/main" val="213706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D3EF-C31C-F1B1-1EB1-896C0155B183}"/>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FBE492-466B-9154-CD22-ED527BE2791B}"/>
              </a:ext>
            </a:extLst>
          </p:cNvPr>
          <p:cNvSpPr txBox="1">
            <a:spLocks/>
          </p:cNvSpPr>
          <p:nvPr/>
        </p:nvSpPr>
        <p:spPr>
          <a:xfrm>
            <a:off x="-730" y="4478144"/>
            <a:ext cx="12193731" cy="2374990"/>
          </a:xfrm>
          <a:prstGeom prst="rect">
            <a:avLst/>
          </a:prstGeom>
          <a:solidFill>
            <a:srgbClr val="107BCA"/>
          </a:solidFill>
          <a:ln>
            <a:solidFill>
              <a:schemeClr val="bg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a:solidFill>
                  <a:schemeClr val="bg1"/>
                </a:solidFill>
                <a:latin typeface="Calibri" panose="020F0502020204030204" pitchFamily="34" charset="0"/>
                <a:ea typeface="Calibri" panose="020F0502020204030204" pitchFamily="34" charset="0"/>
                <a:cs typeface="Calibri" panose="020F0502020204030204" pitchFamily="34" charset="0"/>
              </a:rPr>
              <a:t>Overall Model Fit: </a:t>
            </a: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The LSTM model achieved an R² of 0.68 on the full dataset, indicating it explains about 68% of the variation in weekly sales across all stores and departments.</a:t>
            </a:r>
          </a:p>
          <a:p>
            <a:pPr marL="0">
              <a:spcBef>
                <a:spcPts val="0"/>
              </a:spcBef>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MAE (7,315) and RMSE (13,054) reflect strong average and outlier error performance, considering the large sales volume scale.</a:t>
            </a:r>
          </a:p>
          <a:p>
            <a:pPr marL="0">
              <a:spcBef>
                <a:spcPts val="0"/>
              </a:spcBef>
            </a:pPr>
            <a:r>
              <a:rPr lang="en-US" sz="1600" b="1">
                <a:solidFill>
                  <a:schemeClr val="bg1"/>
                </a:solidFill>
                <a:latin typeface="Calibri" panose="020F0502020204030204" pitchFamily="34" charset="0"/>
                <a:ea typeface="Calibri" panose="020F0502020204030204" pitchFamily="34" charset="0"/>
                <a:cs typeface="Calibri" panose="020F0502020204030204" pitchFamily="34" charset="0"/>
              </a:rPr>
              <a:t>Strengths:</a:t>
            </a:r>
          </a:p>
          <a:p>
            <a:pPr marL="457200" lvl="1">
              <a:spcBef>
                <a:spcPts val="0"/>
              </a:spcBef>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Captures nonlinear and short-term weekly patterns across a diverse dataset.</a:t>
            </a:r>
          </a:p>
          <a:p>
            <a:pPr marL="457200" lvl="1">
              <a:spcBef>
                <a:spcPts val="0"/>
              </a:spcBef>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Performs well on high-volume stores with consistent historical data.</a:t>
            </a:r>
          </a:p>
          <a:p>
            <a:pPr marL="0">
              <a:spcBef>
                <a:spcPts val="0"/>
              </a:spcBef>
            </a:pPr>
            <a:r>
              <a:rPr lang="en-US" sz="1600" b="1">
                <a:solidFill>
                  <a:schemeClr val="bg1"/>
                </a:solidFill>
                <a:latin typeface="Calibri" panose="020F0502020204030204" pitchFamily="34" charset="0"/>
                <a:ea typeface="Calibri" panose="020F0502020204030204" pitchFamily="34" charset="0"/>
                <a:cs typeface="Calibri" panose="020F0502020204030204" pitchFamily="34" charset="0"/>
              </a:rPr>
              <a:t>Limitations:</a:t>
            </a:r>
          </a:p>
          <a:p>
            <a:pPr marL="457200" lvl="1">
              <a:spcBef>
                <a:spcPts val="0"/>
              </a:spcBef>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Model performance still varies by store and department — best on stable or high-volume locations.</a:t>
            </a:r>
          </a:p>
          <a:p>
            <a:pPr marL="457200" lvl="1">
              <a:spcBef>
                <a:spcPts val="0"/>
              </a:spcBef>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High MAPE suggests the need for additional normalization strategies or log transformations to reduce impact of low-sales weeks.</a:t>
            </a:r>
          </a:p>
        </p:txBody>
      </p:sp>
      <p:pic>
        <p:nvPicPr>
          <p:cNvPr id="18" name="Picture 17">
            <a:extLst>
              <a:ext uri="{FF2B5EF4-FFF2-40B4-BE49-F238E27FC236}">
                <a16:creationId xmlns:a16="http://schemas.microsoft.com/office/drawing/2014/main" id="{B246A9E9-829B-2155-6072-043A16A29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43" y="739869"/>
            <a:ext cx="5077204" cy="2865089"/>
          </a:xfrm>
          <a:prstGeom prst="rect">
            <a:avLst/>
          </a:prstGeom>
        </p:spPr>
      </p:pic>
      <p:pic>
        <p:nvPicPr>
          <p:cNvPr id="20" name="Picture 19">
            <a:extLst>
              <a:ext uri="{FF2B5EF4-FFF2-40B4-BE49-F238E27FC236}">
                <a16:creationId xmlns:a16="http://schemas.microsoft.com/office/drawing/2014/main" id="{89DDFD53-4D7A-FB7A-E755-9CC799A51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656" y="3604958"/>
            <a:ext cx="3425577" cy="873186"/>
          </a:xfrm>
          <a:prstGeom prst="rect">
            <a:avLst/>
          </a:prstGeom>
        </p:spPr>
      </p:pic>
      <p:sp>
        <p:nvSpPr>
          <p:cNvPr id="23" name="Title 1">
            <a:extLst>
              <a:ext uri="{FF2B5EF4-FFF2-40B4-BE49-F238E27FC236}">
                <a16:creationId xmlns:a16="http://schemas.microsoft.com/office/drawing/2014/main" id="{5E93FF42-2606-BE59-0FD9-2FEB5DD3032C}"/>
              </a:ext>
            </a:extLst>
          </p:cNvPr>
          <p:cNvSpPr>
            <a:spLocks noGrp="1"/>
          </p:cNvSpPr>
          <p:nvPr>
            <p:ph type="title"/>
          </p:nvPr>
        </p:nvSpPr>
        <p:spPr>
          <a:xfrm>
            <a:off x="-849029" y="-267922"/>
            <a:ext cx="8623663" cy="1325563"/>
          </a:xfrm>
        </p:spPr>
        <p:txBody>
          <a:bodyPr>
            <a:normAutofit/>
          </a:bodyPr>
          <a:lstStyle/>
          <a:p>
            <a:r>
              <a:rPr lang="en-US" sz="4000">
                <a:latin typeface="Roboto"/>
                <a:ea typeface="Roboto"/>
                <a:cs typeface="Open Sans"/>
              </a:rPr>
              <a:t>LSTM Deep Learning Model</a:t>
            </a:r>
            <a:endParaRPr lang="en-US" sz="4000"/>
          </a:p>
        </p:txBody>
      </p:sp>
      <p:pic>
        <p:nvPicPr>
          <p:cNvPr id="25" name="Picture 24">
            <a:extLst>
              <a:ext uri="{FF2B5EF4-FFF2-40B4-BE49-F238E27FC236}">
                <a16:creationId xmlns:a16="http://schemas.microsoft.com/office/drawing/2014/main" id="{A353F185-BBBE-473E-C643-2DB1B05124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6279" y="751836"/>
            <a:ext cx="5685065" cy="3506536"/>
          </a:xfrm>
          <a:prstGeom prst="rect">
            <a:avLst/>
          </a:prstGeom>
        </p:spPr>
      </p:pic>
    </p:spTree>
    <p:extLst>
      <p:ext uri="{BB962C8B-B14F-4D97-AF65-F5344CB8AC3E}">
        <p14:creationId xmlns:p14="http://schemas.microsoft.com/office/powerpoint/2010/main" val="1880509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nrio-PowerPoint-Template" id="{05B682D2-4063-504B-972A-2EFD4504373A}" vid="{92F9DAE4-59F8-F046-A190-212E94FEC9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A6B965-EB7C-4A6D-81FB-ED869560634B}">
  <we:reference id="4b785c87-866c-4bad-85d8-5d1ae467ac9a" version="3.17.1.0" store="EXCatalog" storeType="EXCatalog"/>
  <we:alternateReferences>
    <we:reference id="WA104381909" version="3.17.1.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C9550815962C428A6C5D3A2FBB6233" ma:contentTypeVersion="3" ma:contentTypeDescription="Create a new document." ma:contentTypeScope="" ma:versionID="67ddf7f1a3a884eabfc124a79a5cc262">
  <xsd:schema xmlns:xsd="http://www.w3.org/2001/XMLSchema" xmlns:xs="http://www.w3.org/2001/XMLSchema" xmlns:p="http://schemas.microsoft.com/office/2006/metadata/properties" xmlns:ns2="070f6aa8-4a0a-4ac7-a4fa-cd22cf2c67d8" targetNamespace="http://schemas.microsoft.com/office/2006/metadata/properties" ma:root="true" ma:fieldsID="3b1e18e7eafcd5c13c020472aee18b4f" ns2:_="">
    <xsd:import namespace="070f6aa8-4a0a-4ac7-a4fa-cd22cf2c67d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6aa8-4a0a-4ac7-a4fa-cd22cf2c6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EE41CD-E63A-4903-A8DA-9513753D6D6E}">
  <ds:schemaRefs>
    <ds:schemaRef ds:uri="070f6aa8-4a0a-4ac7-a4fa-cd22cf2c67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C3F1C2-11BE-459C-B9D5-81E05EF18462}">
  <ds:schemaRefs>
    <ds:schemaRef ds:uri="http://schemas.microsoft.com/sharepoint/v3/contenttype/forms"/>
  </ds:schemaRefs>
</ds:datastoreItem>
</file>

<file path=customXml/itemProps3.xml><?xml version="1.0" encoding="utf-8"?>
<ds:datastoreItem xmlns:ds="http://schemas.openxmlformats.org/officeDocument/2006/customXml" ds:itemID="{C06E22F8-3288-46A0-AB80-CC9CE51634E9}">
  <ds:schemaRefs>
    <ds:schemaRef ds:uri="http://purl.org/dc/dcmitype/"/>
    <ds:schemaRef ds:uri="http://schemas.microsoft.com/office/infopath/2007/PartnerControls"/>
    <ds:schemaRef ds:uri="070f6aa8-4a0a-4ac7-a4fa-cd22cf2c67d8"/>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www.w3.org/XML/1998/namespace"/>
    <ds:schemaRef ds:uri="http://purl.org/dc/terms/"/>
  </ds:schemaRefs>
</ds:datastoreItem>
</file>

<file path=docMetadata/LabelInfo.xml><?xml version="1.0" encoding="utf-8"?>
<clbl:labelList xmlns:clbl="http://schemas.microsoft.com/office/2020/mipLabelMetadata">
  <clbl:label id="{e004fb9c-b0a4-424f-bcd0-322606d5df38}" enabled="0" method="" siteId="{e004fb9c-b0a4-424f-bcd0-322606d5df38}" removed="1"/>
</clbl:labelList>
</file>

<file path=docProps/app.xml><?xml version="1.0" encoding="utf-8"?>
<Properties xmlns="http://schemas.openxmlformats.org/officeDocument/2006/extended-properties" xmlns:vt="http://schemas.openxmlformats.org/officeDocument/2006/docPropsVTypes">
  <Template>Walmart-PowerPoint-Template</Template>
  <TotalTime>11</TotalTime>
  <Words>2086</Words>
  <Application>Microsoft Macintosh PowerPoint</Application>
  <PresentationFormat>Widescreen</PresentationFormat>
  <Paragraphs>151</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Roboto</vt:lpstr>
      <vt:lpstr>Office Theme</vt:lpstr>
      <vt:lpstr>Forecasting Walmart Weekly Sales Across Different Stores</vt:lpstr>
      <vt:lpstr>Index:</vt:lpstr>
      <vt:lpstr>Problem and Motivation</vt:lpstr>
      <vt:lpstr>Dataset Overview</vt:lpstr>
      <vt:lpstr>PowerPoint Presentation</vt:lpstr>
      <vt:lpstr>Proposed Solution</vt:lpstr>
      <vt:lpstr>LSTM as our chosen deep learning model, why?</vt:lpstr>
      <vt:lpstr>Data Processing, Engineering​, &amp; Architecture</vt:lpstr>
      <vt:lpstr>LSTM Deep Learning Model</vt:lpstr>
      <vt:lpstr>LSTM Deep Learning Model</vt:lpstr>
      <vt:lpstr>PowerPoint Presentation</vt:lpstr>
      <vt:lpstr>Business Recommendations​</vt:lpstr>
      <vt:lpstr>Key Findings​</vt:lpstr>
      <vt:lpstr>Conclusion &amp; 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Shanker, Apoorva</dc:creator>
  <cp:lastModifiedBy>Henry, Malcolm</cp:lastModifiedBy>
  <cp:revision>3</cp:revision>
  <dcterms:created xsi:type="dcterms:W3CDTF">2025-04-19T00:27:17Z</dcterms:created>
  <dcterms:modified xsi:type="dcterms:W3CDTF">2025-08-30T21:34:04Z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0x01010003C9550815962C428A6C5D3A2FBB6233</vt:lpwstr>
  </property>
</Properties>
</file>