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3" r:id="rId2"/>
    <p:sldId id="268" r:id="rId3"/>
    <p:sldId id="292" r:id="rId4"/>
    <p:sldId id="266" r:id="rId5"/>
    <p:sldId id="285" r:id="rId6"/>
    <p:sldId id="286" r:id="rId7"/>
    <p:sldId id="293" r:id="rId8"/>
    <p:sldId id="288" r:id="rId9"/>
    <p:sldId id="280" r:id="rId10"/>
    <p:sldId id="290" r:id="rId11"/>
    <p:sldId id="291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BCA635-74ED-9F44-ADC9-EC7F2DBD959F}">
          <p14:sldIdLst>
            <p14:sldId id="283"/>
            <p14:sldId id="268"/>
            <p14:sldId id="292"/>
            <p14:sldId id="266"/>
            <p14:sldId id="285"/>
            <p14:sldId id="286"/>
            <p14:sldId id="293"/>
            <p14:sldId id="288"/>
            <p14:sldId id="280"/>
            <p14:sldId id="290"/>
            <p14:sldId id="291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76FF"/>
    <a:srgbClr val="F6F6F6"/>
    <a:srgbClr val="F984FB"/>
    <a:srgbClr val="A8BEDD"/>
    <a:srgbClr val="BEA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E30F4-C6C9-45B8-BAF4-18FDFC911005}" v="3731" dt="2025-04-25T17:31:52.132"/>
    <p1510:client id="{AF279DAF-DB8E-9C48-956F-4F93AE50DFA3}" v="3522" dt="2025-04-25T20:36:45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9"/>
    <p:restoredTop sz="94703"/>
  </p:normalViewPr>
  <p:slideViewPr>
    <p:cSldViewPr snapToGrid="0">
      <p:cViewPr>
        <p:scale>
          <a:sx n="105" d="100"/>
          <a:sy n="105" d="100"/>
        </p:scale>
        <p:origin x="232" y="5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37312-4A23-F94E-A7A9-A14A527D41FE}" type="datetimeFigureOut">
              <a:rPr lang="en-US" smtClean="0"/>
              <a:t>4/25/25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CF740-4410-334A-B81C-E968AB11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1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CF740-4410-334A-B81C-E968AB115D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CF740-4410-334A-B81C-E968AB115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7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transformed to 0 and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CF740-4410-334A-B81C-E968AB115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Monitor churn trends and update model periodically</a:t>
            </a:r>
          </a:p>
          <a:p>
            <a:r>
              <a:rPr lang="en-US" sz="1200" dirty="0"/>
              <a:t>Relate it back to CLTV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CF740-4410-334A-B81C-E968AB115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1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678CE6-47FD-9C6D-3F6E-239EFBD3F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8829D3-1309-385A-F409-2883E3BB5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804B92-B2EA-B847-A771-3E023045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7683BFE-47EC-178A-26A3-97352B7EC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6EDFC66-E5B7-D9DD-33E0-BE0449F1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C20CEE5-B714-0758-6F9D-1E09C87D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sv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sv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8BFFB-2906-A7DC-7E0F-DAE33C38F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31E08E1-A2F9-B416-76E1-C7826DD799C6}"/>
              </a:ext>
            </a:extLst>
          </p:cNvPr>
          <p:cNvGrpSpPr/>
          <p:nvPr/>
        </p:nvGrpSpPr>
        <p:grpSpPr>
          <a:xfrm>
            <a:off x="706802" y="3007749"/>
            <a:ext cx="4474797" cy="1626969"/>
            <a:chOff x="-3" y="1366281"/>
            <a:chExt cx="11932792" cy="3351343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BC3B563E-9617-4956-F675-166DEC2021C7}"/>
                </a:ext>
              </a:extLst>
            </p:cNvPr>
            <p:cNvSpPr txBox="1"/>
            <p:nvPr/>
          </p:nvSpPr>
          <p:spPr>
            <a:xfrm>
              <a:off x="-3" y="1366281"/>
              <a:ext cx="11932792" cy="3351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4100" b="1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Tel</a:t>
              </a:r>
              <a:r>
                <a:rPr lang="en-US" sz="4100" b="1">
                  <a:solidFill>
                    <a:srgbClr val="F984FB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c</a:t>
              </a:r>
              <a:r>
                <a:rPr lang="en-US" sz="4100" b="1">
                  <a:solidFill>
                    <a:srgbClr val="9976FF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o</a:t>
              </a:r>
              <a:r>
                <a:rPr lang="en-US" sz="4100" b="1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 Churn Analysis</a:t>
              </a:r>
              <a:endParaRPr lang="en-US" sz="4100" b="1">
                <a:solidFill>
                  <a:srgbClr val="9976FF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ACC8494-6B85-3EA9-5C97-E96A17BBEE23}"/>
                </a:ext>
              </a:extLst>
            </p:cNvPr>
            <p:cNvSpPr txBox="1"/>
            <p:nvPr/>
          </p:nvSpPr>
          <p:spPr>
            <a:xfrm>
              <a:off x="0" y="3987854"/>
              <a:ext cx="11431547" cy="431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50"/>
                </a:lnSpc>
              </a:pPr>
              <a:r>
                <a:rPr lang="en-US" sz="1000">
                  <a:solidFill>
                    <a:srgbClr val="000000"/>
                  </a:solidFill>
                  <a:latin typeface="+mj-lt"/>
                  <a:ea typeface="Inter"/>
                  <a:cs typeface="Inter"/>
                  <a:sym typeface="Inter"/>
                </a:rPr>
                <a:t>Caroline Dong &amp; Malcolm Henry</a:t>
              </a: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3A0A6CD8-A770-48DD-943F-BDBEDEE9E198}"/>
              </a:ext>
            </a:extLst>
          </p:cNvPr>
          <p:cNvSpPr/>
          <p:nvPr/>
        </p:nvSpPr>
        <p:spPr>
          <a:xfrm>
            <a:off x="5752198" y="3398414"/>
            <a:ext cx="2647436" cy="1626970"/>
          </a:xfrm>
          <a:custGeom>
            <a:avLst/>
            <a:gdLst/>
            <a:ahLst/>
            <a:cxnLst/>
            <a:rect l="l" t="t" r="r" b="b"/>
            <a:pathLst>
              <a:path w="5294871" h="3253939">
                <a:moveTo>
                  <a:pt x="0" y="0"/>
                </a:moveTo>
                <a:lnTo>
                  <a:pt x="5294870" y="0"/>
                </a:lnTo>
                <a:lnTo>
                  <a:pt x="5294870" y="3253939"/>
                </a:lnTo>
                <a:lnTo>
                  <a:pt x="0" y="325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EEFFB38-4AA7-3B2E-2981-57BE2413DD3C}"/>
              </a:ext>
            </a:extLst>
          </p:cNvPr>
          <p:cNvSpPr/>
          <p:nvPr/>
        </p:nvSpPr>
        <p:spPr>
          <a:xfrm>
            <a:off x="5752198" y="2584929"/>
            <a:ext cx="2647436" cy="1626970"/>
          </a:xfrm>
          <a:custGeom>
            <a:avLst/>
            <a:gdLst/>
            <a:ahLst/>
            <a:cxnLst/>
            <a:rect l="l" t="t" r="r" b="b"/>
            <a:pathLst>
              <a:path w="5294871" h="3253939">
                <a:moveTo>
                  <a:pt x="0" y="0"/>
                </a:moveTo>
                <a:lnTo>
                  <a:pt x="5294870" y="0"/>
                </a:lnTo>
                <a:lnTo>
                  <a:pt x="5294870" y="3253939"/>
                </a:lnTo>
                <a:lnTo>
                  <a:pt x="0" y="32539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158F4D3-25EC-AEED-24E3-AC4BAA8FBCE1}"/>
              </a:ext>
            </a:extLst>
          </p:cNvPr>
          <p:cNvSpPr/>
          <p:nvPr/>
        </p:nvSpPr>
        <p:spPr>
          <a:xfrm>
            <a:off x="5752198" y="1832617"/>
            <a:ext cx="2647436" cy="1626970"/>
          </a:xfrm>
          <a:custGeom>
            <a:avLst/>
            <a:gdLst/>
            <a:ahLst/>
            <a:cxnLst/>
            <a:rect l="l" t="t" r="r" b="b"/>
            <a:pathLst>
              <a:path w="5294871" h="3253939">
                <a:moveTo>
                  <a:pt x="0" y="0"/>
                </a:moveTo>
                <a:lnTo>
                  <a:pt x="5294870" y="0"/>
                </a:lnTo>
                <a:lnTo>
                  <a:pt x="5294870" y="3253939"/>
                </a:lnTo>
                <a:lnTo>
                  <a:pt x="0" y="32539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79849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58EE3-9A6D-9ADF-8C53-D4222816A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0C084456-B6D1-7030-4D0E-120FB4F1ECC0}"/>
              </a:ext>
            </a:extLst>
          </p:cNvPr>
          <p:cNvSpPr txBox="1"/>
          <p:nvPr/>
        </p:nvSpPr>
        <p:spPr>
          <a:xfrm>
            <a:off x="1843894" y="99880"/>
            <a:ext cx="5334461" cy="476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DNN Architecture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25C89038-38F9-76C7-3334-977D954045E4}"/>
              </a:ext>
            </a:extLst>
          </p:cNvPr>
          <p:cNvSpPr/>
          <p:nvPr/>
        </p:nvSpPr>
        <p:spPr>
          <a:xfrm>
            <a:off x="6702195" y="3653248"/>
            <a:ext cx="221678" cy="332215"/>
          </a:xfrm>
          <a:custGeom>
            <a:avLst/>
            <a:gdLst/>
            <a:ahLst/>
            <a:cxnLst/>
            <a:rect l="l" t="t" r="r" b="b"/>
            <a:pathLst>
              <a:path w="443356" h="664429">
                <a:moveTo>
                  <a:pt x="0" y="0"/>
                </a:moveTo>
                <a:lnTo>
                  <a:pt x="443356" y="0"/>
                </a:lnTo>
                <a:lnTo>
                  <a:pt x="443356" y="664430"/>
                </a:lnTo>
                <a:lnTo>
                  <a:pt x="0" y="664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6271BA58-BEB8-B85F-42FF-E3410A63F3FD}"/>
              </a:ext>
            </a:extLst>
          </p:cNvPr>
          <p:cNvSpPr/>
          <p:nvPr/>
        </p:nvSpPr>
        <p:spPr>
          <a:xfrm>
            <a:off x="6671627" y="906936"/>
            <a:ext cx="282814" cy="281272"/>
          </a:xfrm>
          <a:custGeom>
            <a:avLst/>
            <a:gdLst/>
            <a:ahLst/>
            <a:cxnLst/>
            <a:rect l="l" t="t" r="r" b="b"/>
            <a:pathLst>
              <a:path w="565628" h="562543">
                <a:moveTo>
                  <a:pt x="0" y="0"/>
                </a:moveTo>
                <a:lnTo>
                  <a:pt x="565628" y="0"/>
                </a:lnTo>
                <a:lnTo>
                  <a:pt x="565628" y="562544"/>
                </a:lnTo>
                <a:lnTo>
                  <a:pt x="0" y="562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12F64F1A-BBD2-7A11-6071-14849BA3BB8A}"/>
              </a:ext>
            </a:extLst>
          </p:cNvPr>
          <p:cNvSpPr/>
          <p:nvPr/>
        </p:nvSpPr>
        <p:spPr>
          <a:xfrm>
            <a:off x="1943443" y="906936"/>
            <a:ext cx="295369" cy="332215"/>
          </a:xfrm>
          <a:custGeom>
            <a:avLst/>
            <a:gdLst/>
            <a:ahLst/>
            <a:cxnLst/>
            <a:rect l="l" t="t" r="r" b="b"/>
            <a:pathLst>
              <a:path w="590738" h="664429">
                <a:moveTo>
                  <a:pt x="0" y="0"/>
                </a:moveTo>
                <a:lnTo>
                  <a:pt x="590738" y="0"/>
                </a:lnTo>
                <a:lnTo>
                  <a:pt x="590738" y="664430"/>
                </a:lnTo>
                <a:lnTo>
                  <a:pt x="0" y="664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770F0-86C9-8AA1-CA96-72288CD1C3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8162" y="1525387"/>
            <a:ext cx="2842961" cy="7280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A31AE-89DA-9054-0AFA-4B0E841434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9945" y="1694132"/>
            <a:ext cx="1968500" cy="939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52F6CB-8B9A-787D-C569-5AE7A20FDE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0744" y="4151571"/>
            <a:ext cx="1866900" cy="1054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11A9B7-855E-A73E-46CC-A62C75D334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211" y="4151571"/>
            <a:ext cx="3496962" cy="2421924"/>
          </a:xfrm>
          <a:prstGeom prst="rect">
            <a:avLst/>
          </a:prstGeom>
        </p:spPr>
      </p:pic>
      <p:sp>
        <p:nvSpPr>
          <p:cNvPr id="24" name="Freeform 29">
            <a:extLst>
              <a:ext uri="{FF2B5EF4-FFF2-40B4-BE49-F238E27FC236}">
                <a16:creationId xmlns:a16="http://schemas.microsoft.com/office/drawing/2014/main" id="{871380AA-9DFA-3BEB-F820-C75DE39F9A0C}"/>
              </a:ext>
            </a:extLst>
          </p:cNvPr>
          <p:cNvSpPr/>
          <p:nvPr/>
        </p:nvSpPr>
        <p:spPr>
          <a:xfrm>
            <a:off x="1943443" y="3653248"/>
            <a:ext cx="336498" cy="332215"/>
          </a:xfrm>
          <a:custGeom>
            <a:avLst/>
            <a:gdLst/>
            <a:ahLst/>
            <a:cxnLst/>
            <a:rect l="l" t="t" r="r" b="b"/>
            <a:pathLst>
              <a:path w="672995" h="664429">
                <a:moveTo>
                  <a:pt x="0" y="0"/>
                </a:moveTo>
                <a:lnTo>
                  <a:pt x="672994" y="0"/>
                </a:lnTo>
                <a:lnTo>
                  <a:pt x="672994" y="664430"/>
                </a:lnTo>
                <a:lnTo>
                  <a:pt x="0" y="6644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E1A9B0D-CEE6-B37C-AC69-CDB2BF2432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42" y="2270206"/>
            <a:ext cx="4493782" cy="1088337"/>
          </a:xfrm>
          <a:prstGeom prst="rect">
            <a:avLst/>
          </a:prstGeom>
        </p:spPr>
      </p:pic>
      <p:sp>
        <p:nvSpPr>
          <p:cNvPr id="28" name="Right Arrow 27">
            <a:extLst>
              <a:ext uri="{FF2B5EF4-FFF2-40B4-BE49-F238E27FC236}">
                <a16:creationId xmlns:a16="http://schemas.microsoft.com/office/drawing/2014/main" id="{B348BD11-B9F3-2403-AC32-0FED9B7D0A3E}"/>
              </a:ext>
            </a:extLst>
          </p:cNvPr>
          <p:cNvSpPr/>
          <p:nvPr/>
        </p:nvSpPr>
        <p:spPr>
          <a:xfrm>
            <a:off x="4819821" y="2087832"/>
            <a:ext cx="407087" cy="239357"/>
          </a:xfrm>
          <a:prstGeom prst="rightArrow">
            <a:avLst/>
          </a:prstGeom>
          <a:solidFill>
            <a:srgbClr val="F984FB"/>
          </a:solidFill>
          <a:ln>
            <a:solidFill>
              <a:srgbClr val="A8BE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E496B3DC-63E0-6114-936A-1E19C4023938}"/>
              </a:ext>
            </a:extLst>
          </p:cNvPr>
          <p:cNvSpPr/>
          <p:nvPr/>
        </p:nvSpPr>
        <p:spPr>
          <a:xfrm rot="5400000">
            <a:off x="6600651" y="3043429"/>
            <a:ext cx="407087" cy="239357"/>
          </a:xfrm>
          <a:prstGeom prst="rightArrow">
            <a:avLst/>
          </a:prstGeom>
          <a:solidFill>
            <a:srgbClr val="F984FB"/>
          </a:solidFill>
          <a:ln>
            <a:solidFill>
              <a:srgbClr val="A8BE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F24DF0B-FED5-6412-1055-7F5C927CC8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41" y="1525386"/>
            <a:ext cx="1641125" cy="494943"/>
          </a:xfrm>
          <a:prstGeom prst="rect">
            <a:avLst/>
          </a:prstGeom>
        </p:spPr>
      </p:pic>
      <p:sp>
        <p:nvSpPr>
          <p:cNvPr id="32" name="Right Arrow 31">
            <a:extLst>
              <a:ext uri="{FF2B5EF4-FFF2-40B4-BE49-F238E27FC236}">
                <a16:creationId xmlns:a16="http://schemas.microsoft.com/office/drawing/2014/main" id="{E65D6711-B71C-3188-CF15-660334FED415}"/>
              </a:ext>
            </a:extLst>
          </p:cNvPr>
          <p:cNvSpPr/>
          <p:nvPr/>
        </p:nvSpPr>
        <p:spPr>
          <a:xfrm rot="10800000">
            <a:off x="4819821" y="4558942"/>
            <a:ext cx="407087" cy="239357"/>
          </a:xfrm>
          <a:prstGeom prst="rightArrow">
            <a:avLst/>
          </a:prstGeom>
          <a:solidFill>
            <a:srgbClr val="F984FB"/>
          </a:solidFill>
          <a:ln>
            <a:solidFill>
              <a:srgbClr val="A8BE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FBC2D4E-B97D-806E-B8B1-73B614E44C6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3211" y="6601069"/>
            <a:ext cx="3496962" cy="16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5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5CAAC-1FB2-6243-64E6-F086A5453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D752093-6B66-D6D4-DAA0-D1E18DB90F80}"/>
              </a:ext>
            </a:extLst>
          </p:cNvPr>
          <p:cNvGrpSpPr/>
          <p:nvPr/>
        </p:nvGrpSpPr>
        <p:grpSpPr>
          <a:xfrm>
            <a:off x="4014276" y="1864871"/>
            <a:ext cx="4615374" cy="760746"/>
            <a:chOff x="0" y="-133310"/>
            <a:chExt cx="12307664" cy="2028659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F479BD86-78FE-EDFA-099B-6E8B81EE2FBC}"/>
                </a:ext>
              </a:extLst>
            </p:cNvPr>
            <p:cNvGrpSpPr/>
            <p:nvPr/>
          </p:nvGrpSpPr>
          <p:grpSpPr>
            <a:xfrm>
              <a:off x="0" y="0"/>
              <a:ext cx="12307664" cy="1055697"/>
              <a:chOff x="0" y="0"/>
              <a:chExt cx="7699164" cy="66040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6D03B80D-B2F8-3555-EFAA-43B02DA9ECDA}"/>
                  </a:ext>
                </a:extLst>
              </p:cNvPr>
              <p:cNvSpPr/>
              <p:nvPr/>
            </p:nvSpPr>
            <p:spPr>
              <a:xfrm>
                <a:off x="0" y="0"/>
                <a:ext cx="7699164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7699164" h="660400">
                    <a:moveTo>
                      <a:pt x="7574704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574704" y="0"/>
                    </a:lnTo>
                    <a:cubicBezTo>
                      <a:pt x="7643284" y="0"/>
                      <a:pt x="7699164" y="55880"/>
                      <a:pt x="7699164" y="124460"/>
                    </a:cubicBezTo>
                    <a:lnTo>
                      <a:pt x="7699164" y="535940"/>
                    </a:lnTo>
                    <a:cubicBezTo>
                      <a:pt x="7699164" y="604520"/>
                      <a:pt x="7643284" y="660400"/>
                      <a:pt x="7574704" y="660400"/>
                    </a:cubicBezTo>
                    <a:close/>
                  </a:path>
                </a:pathLst>
              </a:custGeom>
              <a:solidFill>
                <a:srgbClr val="F1F1F1">
                  <a:alpha val="63922"/>
                </a:srgbClr>
              </a:solidFill>
            </p:spPr>
            <p:txBody>
              <a:bodyPr/>
              <a:lstStyle/>
              <a:p>
                <a:endParaRPr lang="en-US" sz="900"/>
              </a:p>
            </p:txBody>
          </p:sp>
        </p:grp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CB8A5B1-E8BB-69B7-AC05-0002869F739B}"/>
                </a:ext>
              </a:extLst>
            </p:cNvPr>
            <p:cNvSpPr txBox="1"/>
            <p:nvPr/>
          </p:nvSpPr>
          <p:spPr>
            <a:xfrm>
              <a:off x="440288" y="-133310"/>
              <a:ext cx="11427085" cy="11743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50"/>
                </a:lnSpc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Logistic Regression: assumes a straight-line (linear) relationship in log-odds, can miss nonlinear patterns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3A6FEE9-1AB3-E80D-2D2E-ED4ECADE31E3}"/>
                </a:ext>
              </a:extLst>
            </p:cNvPr>
            <p:cNvSpPr txBox="1"/>
            <p:nvPr/>
          </p:nvSpPr>
          <p:spPr>
            <a:xfrm>
              <a:off x="440288" y="1351951"/>
              <a:ext cx="11427085" cy="543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50"/>
                </a:lnSpc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Add interaction terms (e.g. tenure*Contract) to capture joint effects</a:t>
              </a: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508CF687-1C12-8478-B0D5-D1B7B25FCA66}"/>
              </a:ext>
            </a:extLst>
          </p:cNvPr>
          <p:cNvGrpSpPr/>
          <p:nvPr/>
        </p:nvGrpSpPr>
        <p:grpSpPr>
          <a:xfrm>
            <a:off x="514350" y="1371600"/>
            <a:ext cx="2943875" cy="1525759"/>
            <a:chOff x="0" y="0"/>
            <a:chExt cx="7850332" cy="4068689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2801029-023D-88F2-3275-33FA1BFBB894}"/>
                </a:ext>
              </a:extLst>
            </p:cNvPr>
            <p:cNvSpPr txBox="1"/>
            <p:nvPr/>
          </p:nvSpPr>
          <p:spPr>
            <a:xfrm>
              <a:off x="0" y="0"/>
              <a:ext cx="7850332" cy="2671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40"/>
                </a:lnSpc>
              </a:pPr>
              <a:r>
                <a:rPr lang="en-US" sz="2800" b="1" dirty="0">
                  <a:solidFill>
                    <a:srgbClr val="9976FF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Limitations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 of</a:t>
              </a:r>
            </a:p>
            <a:p>
              <a:pPr>
                <a:lnSpc>
                  <a:spcPts val="4140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Our Models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5BCAD9B-B368-87EA-C25F-20729BFB87C6}"/>
                </a:ext>
              </a:extLst>
            </p:cNvPr>
            <p:cNvSpPr txBox="1"/>
            <p:nvPr/>
          </p:nvSpPr>
          <p:spPr>
            <a:xfrm>
              <a:off x="0" y="3453137"/>
              <a:ext cx="7850332" cy="615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+mj-lt"/>
                  <a:ea typeface="Inter"/>
                  <a:cs typeface="Inter"/>
                  <a:sym typeface="Inter"/>
                </a:rPr>
                <a:t>&amp; how to improve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4BD163E-7A17-9D90-7A1F-AD70193A6550}"/>
              </a:ext>
            </a:extLst>
          </p:cNvPr>
          <p:cNvGrpSpPr/>
          <p:nvPr/>
        </p:nvGrpSpPr>
        <p:grpSpPr>
          <a:xfrm>
            <a:off x="4014276" y="3043646"/>
            <a:ext cx="4615374" cy="395886"/>
            <a:chOff x="0" y="0"/>
            <a:chExt cx="7699164" cy="6604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591081B-18BD-B13B-14DC-868756093314}"/>
                </a:ext>
              </a:extLst>
            </p:cNvPr>
            <p:cNvSpPr/>
            <p:nvPr/>
          </p:nvSpPr>
          <p:spPr>
            <a:xfrm>
              <a:off x="0" y="0"/>
              <a:ext cx="7699164" cy="660400"/>
            </a:xfrm>
            <a:custGeom>
              <a:avLst/>
              <a:gdLst/>
              <a:ahLst/>
              <a:cxnLst/>
              <a:rect l="l" t="t" r="r" b="b"/>
              <a:pathLst>
                <a:path w="7699164" h="660400">
                  <a:moveTo>
                    <a:pt x="757470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574704" y="0"/>
                  </a:lnTo>
                  <a:cubicBezTo>
                    <a:pt x="7643284" y="0"/>
                    <a:pt x="7699164" y="55880"/>
                    <a:pt x="7699164" y="124460"/>
                  </a:cubicBezTo>
                  <a:lnTo>
                    <a:pt x="7699164" y="535940"/>
                  </a:lnTo>
                  <a:cubicBezTo>
                    <a:pt x="7699164" y="604520"/>
                    <a:pt x="7643284" y="660400"/>
                    <a:pt x="7574704" y="660400"/>
                  </a:cubicBezTo>
                  <a:close/>
                </a:path>
              </a:pathLst>
            </a:custGeom>
            <a:solidFill>
              <a:srgbClr val="F1F1F1">
                <a:alpha val="63922"/>
              </a:srgbClr>
            </a:solidFill>
          </p:spPr>
          <p:txBody>
            <a:bodyPr/>
            <a:lstStyle/>
            <a:p>
              <a:endParaRPr lang="en-US" sz="9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8E9A15E-3931-6C74-B209-31129408E524}"/>
              </a:ext>
            </a:extLst>
          </p:cNvPr>
          <p:cNvGrpSpPr/>
          <p:nvPr/>
        </p:nvGrpSpPr>
        <p:grpSpPr>
          <a:xfrm>
            <a:off x="4014276" y="4377611"/>
            <a:ext cx="4615374" cy="395886"/>
            <a:chOff x="0" y="0"/>
            <a:chExt cx="7699164" cy="6604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7492A65-07B8-76A6-B8E2-5D243120DEB2}"/>
                </a:ext>
              </a:extLst>
            </p:cNvPr>
            <p:cNvSpPr/>
            <p:nvPr/>
          </p:nvSpPr>
          <p:spPr>
            <a:xfrm>
              <a:off x="0" y="0"/>
              <a:ext cx="7699164" cy="660400"/>
            </a:xfrm>
            <a:custGeom>
              <a:avLst/>
              <a:gdLst/>
              <a:ahLst/>
              <a:cxnLst/>
              <a:rect l="l" t="t" r="r" b="b"/>
              <a:pathLst>
                <a:path w="7699164" h="660400">
                  <a:moveTo>
                    <a:pt x="757470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574704" y="0"/>
                  </a:lnTo>
                  <a:cubicBezTo>
                    <a:pt x="7643284" y="0"/>
                    <a:pt x="7699164" y="55880"/>
                    <a:pt x="7699164" y="124460"/>
                  </a:cubicBezTo>
                  <a:lnTo>
                    <a:pt x="7699164" y="535940"/>
                  </a:lnTo>
                  <a:cubicBezTo>
                    <a:pt x="7699164" y="604520"/>
                    <a:pt x="7643284" y="660400"/>
                    <a:pt x="7574704" y="660400"/>
                  </a:cubicBezTo>
                  <a:close/>
                </a:path>
              </a:pathLst>
            </a:custGeom>
            <a:solidFill>
              <a:srgbClr val="F1F1F1">
                <a:alpha val="63922"/>
              </a:srgbClr>
            </a:solidFill>
          </p:spPr>
          <p:txBody>
            <a:bodyPr/>
            <a:lstStyle/>
            <a:p>
              <a:endParaRPr lang="en-US" sz="900"/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id="{A38C80F1-3182-6973-9684-0483E220F61B}"/>
              </a:ext>
            </a:extLst>
          </p:cNvPr>
          <p:cNvGrpSpPr/>
          <p:nvPr/>
        </p:nvGrpSpPr>
        <p:grpSpPr>
          <a:xfrm>
            <a:off x="4014276" y="2973948"/>
            <a:ext cx="4615374" cy="990104"/>
            <a:chOff x="0" y="-133310"/>
            <a:chExt cx="12307664" cy="2640282"/>
          </a:xfrm>
        </p:grpSpPr>
        <p:grpSp>
          <p:nvGrpSpPr>
            <p:cNvPr id="21" name="Group 3">
              <a:extLst>
                <a:ext uri="{FF2B5EF4-FFF2-40B4-BE49-F238E27FC236}">
                  <a16:creationId xmlns:a16="http://schemas.microsoft.com/office/drawing/2014/main" id="{01B7E097-D1F8-C5CE-C97F-1E097087216B}"/>
                </a:ext>
              </a:extLst>
            </p:cNvPr>
            <p:cNvGrpSpPr/>
            <p:nvPr/>
          </p:nvGrpSpPr>
          <p:grpSpPr>
            <a:xfrm>
              <a:off x="0" y="0"/>
              <a:ext cx="12307664" cy="1055697"/>
              <a:chOff x="0" y="0"/>
              <a:chExt cx="7699164" cy="660400"/>
            </a:xfrm>
          </p:grpSpPr>
          <p:sp>
            <p:nvSpPr>
              <p:cNvPr id="24" name="Freeform 4">
                <a:extLst>
                  <a:ext uri="{FF2B5EF4-FFF2-40B4-BE49-F238E27FC236}">
                    <a16:creationId xmlns:a16="http://schemas.microsoft.com/office/drawing/2014/main" id="{84498FEF-9F69-133C-7B72-5E46AED82520}"/>
                  </a:ext>
                </a:extLst>
              </p:cNvPr>
              <p:cNvSpPr/>
              <p:nvPr/>
            </p:nvSpPr>
            <p:spPr>
              <a:xfrm>
                <a:off x="0" y="0"/>
                <a:ext cx="7699164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7699164" h="660400">
                    <a:moveTo>
                      <a:pt x="7574704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574704" y="0"/>
                    </a:lnTo>
                    <a:cubicBezTo>
                      <a:pt x="7643284" y="0"/>
                      <a:pt x="7699164" y="55880"/>
                      <a:pt x="7699164" y="124460"/>
                    </a:cubicBezTo>
                    <a:lnTo>
                      <a:pt x="7699164" y="535940"/>
                    </a:lnTo>
                    <a:cubicBezTo>
                      <a:pt x="7699164" y="604520"/>
                      <a:pt x="7643284" y="660400"/>
                      <a:pt x="7574704" y="660400"/>
                    </a:cubicBezTo>
                    <a:close/>
                  </a:path>
                </a:pathLst>
              </a:custGeom>
              <a:solidFill>
                <a:srgbClr val="F1F1F1">
                  <a:alpha val="63922"/>
                </a:srgbClr>
              </a:solidFill>
            </p:spPr>
            <p:txBody>
              <a:bodyPr/>
              <a:lstStyle/>
              <a:p>
                <a:endParaRPr lang="en-US" sz="900"/>
              </a:p>
            </p:txBody>
          </p:sp>
        </p:grp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E2278AB8-5CDB-2732-4302-7B9197D0185F}"/>
                </a:ext>
              </a:extLst>
            </p:cNvPr>
            <p:cNvSpPr txBox="1"/>
            <p:nvPr/>
          </p:nvSpPr>
          <p:spPr>
            <a:xfrm>
              <a:off x="440288" y="-133310"/>
              <a:ext cx="11427085" cy="1162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50"/>
                </a:lnSpc>
              </a:pPr>
              <a:r>
                <a:rPr lang="en-US" sz="1100" b="1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Ridge &amp; Lasso: still linear models &amp; only shrink or drop coefficients, do not capture curves or splits</a:t>
              </a:r>
            </a:p>
          </p:txBody>
        </p: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2BCEE848-E18B-0FC2-82B7-9112DEFE7FC8}"/>
                </a:ext>
              </a:extLst>
            </p:cNvPr>
            <p:cNvSpPr txBox="1"/>
            <p:nvPr/>
          </p:nvSpPr>
          <p:spPr>
            <a:xfrm>
              <a:off x="440288" y="1351951"/>
              <a:ext cx="11427085" cy="1155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50"/>
                </a:lnSpc>
              </a:pPr>
              <a:r>
                <a:rPr lang="en-US" sz="1000" b="1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Feature engineer: turn key predictors into categories or bins (e.g. tenure buckets) so shrinkage acts on more meaningful blocks</a:t>
              </a:r>
            </a:p>
          </p:txBody>
        </p:sp>
      </p:grpSp>
      <p:grpSp>
        <p:nvGrpSpPr>
          <p:cNvPr id="25" name="Group 2">
            <a:extLst>
              <a:ext uri="{FF2B5EF4-FFF2-40B4-BE49-F238E27FC236}">
                <a16:creationId xmlns:a16="http://schemas.microsoft.com/office/drawing/2014/main" id="{BEE63FDB-C90B-4BD3-6A38-CE7AC48FCFD5}"/>
              </a:ext>
            </a:extLst>
          </p:cNvPr>
          <p:cNvGrpSpPr/>
          <p:nvPr/>
        </p:nvGrpSpPr>
        <p:grpSpPr>
          <a:xfrm>
            <a:off x="4179384" y="4341389"/>
            <a:ext cx="4285157" cy="990104"/>
            <a:chOff x="440288" y="-133310"/>
            <a:chExt cx="11427085" cy="2640282"/>
          </a:xfrm>
        </p:grpSpPr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4B683BDB-F92A-1499-EF56-89687B4A9705}"/>
                </a:ext>
              </a:extLst>
            </p:cNvPr>
            <p:cNvSpPr txBox="1"/>
            <p:nvPr/>
          </p:nvSpPr>
          <p:spPr>
            <a:xfrm>
              <a:off x="440288" y="-133310"/>
              <a:ext cx="11427085" cy="1162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50"/>
                </a:lnSpc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Deep Neural Net: can over-fit small tabular datasets &amp; memorizes noise rather than general patterns</a:t>
              </a:r>
            </a:p>
          </p:txBody>
        </p:sp>
        <p:sp>
          <p:nvSpPr>
            <p:cNvPr id="28" name="TextBox 6">
              <a:extLst>
                <a:ext uri="{FF2B5EF4-FFF2-40B4-BE49-F238E27FC236}">
                  <a16:creationId xmlns:a16="http://schemas.microsoft.com/office/drawing/2014/main" id="{A65CED68-F8DC-117A-E76C-D6F67D86ED96}"/>
                </a:ext>
              </a:extLst>
            </p:cNvPr>
            <p:cNvSpPr txBox="1"/>
            <p:nvPr/>
          </p:nvSpPr>
          <p:spPr>
            <a:xfrm>
              <a:off x="440288" y="1351951"/>
              <a:ext cx="11427085" cy="1155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50"/>
                </a:lnSpc>
              </a:pPr>
              <a:r>
                <a:rPr lang="en-US" sz="1000" b="1" dirty="0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Reduce complexity: try just one hidden layer with fewer units (e.g. 16 batch size)</a:t>
              </a:r>
            </a:p>
          </p:txBody>
        </p:sp>
      </p:grpSp>
      <p:pic>
        <p:nvPicPr>
          <p:cNvPr id="10" name="Picture 8">
            <a:extLst>
              <a:ext uri="{FF2B5EF4-FFF2-40B4-BE49-F238E27FC236}">
                <a16:creationId xmlns:a16="http://schemas.microsoft.com/office/drawing/2014/main" id="{DD1426DF-5E70-E014-4D5D-375C3B391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13" y="2896270"/>
            <a:ext cx="2623476" cy="27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15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/>
              <a:t>Recommendations for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/>
          </a:p>
          <a:p>
            <a:r>
              <a:rPr lang="en-US" sz="1400" b="1" dirty="0"/>
              <a:t>Target senior citizen customers </a:t>
            </a:r>
            <a:r>
              <a:rPr lang="en-US" sz="1400" dirty="0"/>
              <a:t>by </a:t>
            </a:r>
            <a:r>
              <a:rPr lang="en-US" sz="1400"/>
              <a:t>promoting</a:t>
            </a:r>
            <a:r>
              <a:rPr lang="en-US" sz="1400" dirty="0"/>
              <a:t> paper billing and discounts on contracts</a:t>
            </a:r>
          </a:p>
          <a:p>
            <a:pPr marL="457200" lvl="1" indent="0">
              <a:buNone/>
            </a:pPr>
            <a:endParaRPr lang="en-US" sz="1400" b="1" dirty="0">
              <a:latin typeface="+mj-lt"/>
            </a:endParaRPr>
          </a:p>
          <a:p>
            <a:r>
              <a:rPr lang="en-US" sz="1400" b="1" dirty="0">
                <a:latin typeface="+mj-lt"/>
              </a:rPr>
              <a:t>Prioritize premium services like DSL </a:t>
            </a:r>
            <a:r>
              <a:rPr lang="en-US" sz="1400" dirty="0">
                <a:latin typeface="+mj-lt"/>
              </a:rPr>
              <a:t>to existing customers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sym typeface="Inter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Inter"/>
                <a:cs typeface="Inter"/>
                <a:sym typeface="Inter"/>
              </a:rPr>
              <a:t> exploring the root cause of poor Fiber optic internet service and either improving, replacing, or canceling the fiber optic product as a whole</a:t>
            </a:r>
          </a:p>
          <a:p>
            <a:endParaRPr lang="en-US" sz="1400" dirty="0">
              <a:solidFill>
                <a:srgbClr val="000000"/>
              </a:solidFill>
              <a:latin typeface="+mj-lt"/>
              <a:ea typeface="Inter"/>
              <a:cs typeface="Inter"/>
              <a:sym typeface="Inter"/>
            </a:endParaRPr>
          </a:p>
          <a:p>
            <a:r>
              <a:rPr lang="en-US" sz="1400" b="1" dirty="0"/>
              <a:t>Incentivize longer-term contracts</a:t>
            </a:r>
          </a:p>
          <a:p>
            <a:pPr lvl="1"/>
            <a:r>
              <a:rPr lang="en-US" sz="1400" dirty="0"/>
              <a:t>Month-to-month customers: discount 1 and 2-year contracts for limited times to convert these customers to consistent paying customers</a:t>
            </a:r>
          </a:p>
          <a:p>
            <a:pPr lvl="1"/>
            <a:r>
              <a:rPr lang="en-US" sz="1400" dirty="0"/>
              <a:t>Customers with 1 and 2-year contracts: advertise and offer discounted rates for early renewal</a:t>
            </a:r>
          </a:p>
          <a:p>
            <a:pPr lvl="1"/>
            <a:r>
              <a:rPr lang="en-US" sz="1400" dirty="0"/>
              <a:t>Offer longer-term contracts with discounts, potentially 3-5 years, to increase customer lifetime value and ultimately profits</a:t>
            </a:r>
          </a:p>
          <a:p>
            <a:endParaRPr lang="en-US" sz="1400" dirty="0">
              <a:solidFill>
                <a:srgbClr val="000000"/>
              </a:solidFill>
              <a:latin typeface="+mj-lt"/>
              <a:ea typeface="Inter"/>
              <a:cs typeface="Inter"/>
              <a:sym typeface="Inter"/>
            </a:endParaRPr>
          </a:p>
          <a:p>
            <a:pPr marL="457200" lvl="1" indent="0">
              <a:buNone/>
            </a:pPr>
            <a:endParaRPr lang="en-US" sz="1400" dirty="0"/>
          </a:p>
          <a:p>
            <a:endParaRPr lang="en-US" sz="200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0730F6D-BF92-7DB0-BCDF-82020722D782}"/>
              </a:ext>
            </a:extLst>
          </p:cNvPr>
          <p:cNvSpPr/>
          <p:nvPr/>
        </p:nvSpPr>
        <p:spPr>
          <a:xfrm>
            <a:off x="7629624" y="5104504"/>
            <a:ext cx="1057176" cy="1432134"/>
          </a:xfrm>
          <a:custGeom>
            <a:avLst/>
            <a:gdLst/>
            <a:ahLst/>
            <a:cxnLst/>
            <a:rect l="l" t="t" r="r" b="b"/>
            <a:pathLst>
              <a:path w="2860345" h="3874852">
                <a:moveTo>
                  <a:pt x="0" y="0"/>
                </a:moveTo>
                <a:lnTo>
                  <a:pt x="2860346" y="0"/>
                </a:lnTo>
                <a:lnTo>
                  <a:pt x="2860346" y="3874852"/>
                </a:lnTo>
                <a:lnTo>
                  <a:pt x="0" y="38748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Test and validate targeted retention strategy using A/B testing to determine success for offering discounts, promoting paper billing and defaulting to paper billing for senior citizens</a:t>
            </a:r>
          </a:p>
          <a:p>
            <a:endParaRPr lang="en-US" sz="1400" dirty="0"/>
          </a:p>
          <a:p>
            <a:r>
              <a:rPr lang="en-US" sz="1400" dirty="0"/>
              <a:t>Conduct a root-cause analysis on pain points the user is experiencing in regard to the fiber optic internet </a:t>
            </a:r>
            <a:r>
              <a:rPr lang="en-US" sz="1400"/>
              <a:t>service. This</a:t>
            </a:r>
            <a:r>
              <a:rPr lang="en-US" sz="1400" dirty="0"/>
              <a:t> could be done by taking customer support and feedback data from the end-user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Determine consumer appetite for longer-term contracts by collecting key data and predicting customers willingness to pay across various long-term contract offerings. This could be done by conducting a conjoint analysis of end-users in our target market.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41A4544B-A25F-F040-3331-DA4F3AFBAD8E}"/>
              </a:ext>
            </a:extLst>
          </p:cNvPr>
          <p:cNvSpPr/>
          <p:nvPr/>
        </p:nvSpPr>
        <p:spPr>
          <a:xfrm>
            <a:off x="6826797" y="4281544"/>
            <a:ext cx="1533454" cy="1229551"/>
          </a:xfrm>
          <a:custGeom>
            <a:avLst/>
            <a:gdLst/>
            <a:ahLst/>
            <a:cxnLst/>
            <a:rect l="l" t="t" r="r" b="b"/>
            <a:pathLst>
              <a:path w="3066907" h="2459101">
                <a:moveTo>
                  <a:pt x="0" y="0"/>
                </a:moveTo>
                <a:lnTo>
                  <a:pt x="3066907" y="0"/>
                </a:lnTo>
                <a:lnTo>
                  <a:pt x="3066907" y="2459101"/>
                </a:lnTo>
                <a:lnTo>
                  <a:pt x="0" y="2459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BDA7836D-68F9-5912-12A5-566BCD188B24}"/>
              </a:ext>
            </a:extLst>
          </p:cNvPr>
          <p:cNvSpPr/>
          <p:nvPr/>
        </p:nvSpPr>
        <p:spPr>
          <a:xfrm>
            <a:off x="392950" y="4281544"/>
            <a:ext cx="2339692" cy="1425085"/>
          </a:xfrm>
          <a:custGeom>
            <a:avLst/>
            <a:gdLst/>
            <a:ahLst/>
            <a:cxnLst/>
            <a:rect l="l" t="t" r="r" b="b"/>
            <a:pathLst>
              <a:path w="6755642" h="4114800">
                <a:moveTo>
                  <a:pt x="0" y="0"/>
                </a:moveTo>
                <a:lnTo>
                  <a:pt x="6755641" y="0"/>
                </a:lnTo>
                <a:lnTo>
                  <a:pt x="67556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5025" y="2107351"/>
            <a:ext cx="3476999" cy="483381"/>
            <a:chOff x="0" y="0"/>
            <a:chExt cx="4750317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50317" cy="660400"/>
            </a:xfrm>
            <a:custGeom>
              <a:avLst/>
              <a:gdLst/>
              <a:ahLst/>
              <a:cxnLst/>
              <a:rect l="l" t="t" r="r" b="b"/>
              <a:pathLst>
                <a:path w="4750317" h="660400">
                  <a:moveTo>
                    <a:pt x="462585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25857" y="0"/>
                  </a:lnTo>
                  <a:cubicBezTo>
                    <a:pt x="4694437" y="0"/>
                    <a:pt x="4750317" y="55880"/>
                    <a:pt x="4750317" y="124460"/>
                  </a:cubicBezTo>
                  <a:lnTo>
                    <a:pt x="4750317" y="535940"/>
                  </a:lnTo>
                  <a:cubicBezTo>
                    <a:pt x="4750317" y="604520"/>
                    <a:pt x="4694437" y="660400"/>
                    <a:pt x="4625857" y="660400"/>
                  </a:cubicBezTo>
                  <a:close/>
                </a:path>
              </a:pathLst>
            </a:custGeom>
            <a:solidFill>
              <a:srgbClr val="F1F1F1">
                <a:alpha val="63922"/>
              </a:srgbClr>
            </a:solidFill>
          </p:spPr>
          <p:txBody>
            <a:bodyPr anchor="ctr"/>
            <a:lstStyle/>
            <a:p>
              <a:pPr algn="ctr"/>
              <a:r>
                <a:rPr lang="en-US" sz="1200" b="1"/>
                <a:t>Overview</a:t>
              </a:r>
            </a:p>
          </p:txBody>
        </p:sp>
      </p:grpSp>
      <p:sp>
        <p:nvSpPr>
          <p:cNvPr id="4" name="Freeform 4"/>
          <p:cNvSpPr/>
          <p:nvPr/>
        </p:nvSpPr>
        <p:spPr>
          <a:xfrm>
            <a:off x="821228" y="3476052"/>
            <a:ext cx="2729714" cy="1707312"/>
          </a:xfrm>
          <a:custGeom>
            <a:avLst/>
            <a:gdLst/>
            <a:ahLst/>
            <a:cxnLst/>
            <a:rect l="l" t="t" r="r" b="b"/>
            <a:pathLst>
              <a:path w="5459428" h="3414624">
                <a:moveTo>
                  <a:pt x="0" y="0"/>
                </a:moveTo>
                <a:lnTo>
                  <a:pt x="5459428" y="0"/>
                </a:lnTo>
                <a:lnTo>
                  <a:pt x="5459428" y="3414624"/>
                </a:lnTo>
                <a:lnTo>
                  <a:pt x="0" y="34146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6" name="TextBox 6"/>
          <p:cNvSpPr txBox="1"/>
          <p:nvPr/>
        </p:nvSpPr>
        <p:spPr>
          <a:xfrm>
            <a:off x="821228" y="1740029"/>
            <a:ext cx="3194041" cy="60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3400" b="1">
                <a:solidFill>
                  <a:srgbClr val="0000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Agenda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765025" y="4502966"/>
            <a:ext cx="3476999" cy="483381"/>
            <a:chOff x="0" y="0"/>
            <a:chExt cx="4750317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50317" cy="660400"/>
            </a:xfrm>
            <a:custGeom>
              <a:avLst/>
              <a:gdLst/>
              <a:ahLst/>
              <a:cxnLst/>
              <a:rect l="l" t="t" r="r" b="b"/>
              <a:pathLst>
                <a:path w="4750317" h="660400">
                  <a:moveTo>
                    <a:pt x="462585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25857" y="0"/>
                  </a:lnTo>
                  <a:cubicBezTo>
                    <a:pt x="4694437" y="0"/>
                    <a:pt x="4750317" y="55880"/>
                    <a:pt x="4750317" y="124460"/>
                  </a:cubicBezTo>
                  <a:lnTo>
                    <a:pt x="4750317" y="535940"/>
                  </a:lnTo>
                  <a:cubicBezTo>
                    <a:pt x="4750317" y="604520"/>
                    <a:pt x="4694437" y="660400"/>
                    <a:pt x="4625857" y="660400"/>
                  </a:cubicBezTo>
                  <a:close/>
                </a:path>
              </a:pathLst>
            </a:custGeom>
            <a:solidFill>
              <a:srgbClr val="F1F1F1">
                <a:alpha val="63922"/>
              </a:srgbClr>
            </a:solidFill>
          </p:spPr>
          <p:txBody>
            <a:bodyPr anchor="ctr"/>
            <a:lstStyle/>
            <a:p>
              <a:pPr algn="ctr"/>
              <a:r>
                <a:rPr lang="en-US" sz="1200" b="1"/>
                <a:t>Conclusions &amp; Next Steps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765025" y="3912913"/>
            <a:ext cx="3476999" cy="483381"/>
            <a:chOff x="0" y="0"/>
            <a:chExt cx="4750317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750317" cy="660400"/>
            </a:xfrm>
            <a:custGeom>
              <a:avLst/>
              <a:gdLst/>
              <a:ahLst/>
              <a:cxnLst/>
              <a:rect l="l" t="t" r="r" b="b"/>
              <a:pathLst>
                <a:path w="4750317" h="660400">
                  <a:moveTo>
                    <a:pt x="462585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25857" y="0"/>
                  </a:lnTo>
                  <a:cubicBezTo>
                    <a:pt x="4694437" y="0"/>
                    <a:pt x="4750317" y="55880"/>
                    <a:pt x="4750317" y="124460"/>
                  </a:cubicBezTo>
                  <a:lnTo>
                    <a:pt x="4750317" y="535940"/>
                  </a:lnTo>
                  <a:cubicBezTo>
                    <a:pt x="4750317" y="604520"/>
                    <a:pt x="4694437" y="660400"/>
                    <a:pt x="4625857" y="660400"/>
                  </a:cubicBezTo>
                  <a:close/>
                </a:path>
              </a:pathLst>
            </a:custGeom>
            <a:solidFill>
              <a:srgbClr val="F1F1F1">
                <a:alpha val="63922"/>
              </a:srgbClr>
            </a:solidFill>
          </p:spPr>
          <p:txBody>
            <a:bodyPr anchor="ctr"/>
            <a:lstStyle/>
            <a:p>
              <a:pPr algn="ctr"/>
              <a:r>
                <a:rPr lang="en-US" sz="1200" b="1"/>
                <a:t>Predictive Analytics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765025" y="3300947"/>
            <a:ext cx="3476999" cy="483381"/>
            <a:chOff x="0" y="0"/>
            <a:chExt cx="4750317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750317" cy="660400"/>
            </a:xfrm>
            <a:custGeom>
              <a:avLst/>
              <a:gdLst/>
              <a:ahLst/>
              <a:cxnLst/>
              <a:rect l="l" t="t" r="r" b="b"/>
              <a:pathLst>
                <a:path w="4750317" h="660400">
                  <a:moveTo>
                    <a:pt x="462585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25857" y="0"/>
                  </a:lnTo>
                  <a:cubicBezTo>
                    <a:pt x="4694437" y="0"/>
                    <a:pt x="4750317" y="55880"/>
                    <a:pt x="4750317" y="124460"/>
                  </a:cubicBezTo>
                  <a:lnTo>
                    <a:pt x="4750317" y="535940"/>
                  </a:lnTo>
                  <a:cubicBezTo>
                    <a:pt x="4750317" y="604520"/>
                    <a:pt x="4694437" y="660400"/>
                    <a:pt x="4625857" y="660400"/>
                  </a:cubicBezTo>
                  <a:close/>
                </a:path>
              </a:pathLst>
            </a:custGeom>
            <a:solidFill>
              <a:srgbClr val="F1F1F1">
                <a:alpha val="63922"/>
              </a:srgbClr>
            </a:solidFill>
          </p:spPr>
          <p:txBody>
            <a:bodyPr anchor="ctr"/>
            <a:lstStyle/>
            <a:p>
              <a:pPr algn="ctr"/>
              <a:r>
                <a:rPr lang="en-US" sz="1200" b="1"/>
                <a:t>Retention Strategy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765025" y="2712792"/>
            <a:ext cx="3476999" cy="483381"/>
            <a:chOff x="0" y="0"/>
            <a:chExt cx="4750317" cy="660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750317" cy="660400"/>
            </a:xfrm>
            <a:custGeom>
              <a:avLst/>
              <a:gdLst/>
              <a:ahLst/>
              <a:cxnLst/>
              <a:rect l="l" t="t" r="r" b="b"/>
              <a:pathLst>
                <a:path w="4750317" h="660400">
                  <a:moveTo>
                    <a:pt x="462585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25857" y="0"/>
                  </a:lnTo>
                  <a:cubicBezTo>
                    <a:pt x="4694437" y="0"/>
                    <a:pt x="4750317" y="55880"/>
                    <a:pt x="4750317" y="124460"/>
                  </a:cubicBezTo>
                  <a:lnTo>
                    <a:pt x="4750317" y="535940"/>
                  </a:lnTo>
                  <a:cubicBezTo>
                    <a:pt x="4750317" y="604520"/>
                    <a:pt x="4694437" y="660400"/>
                    <a:pt x="4625857" y="660400"/>
                  </a:cubicBezTo>
                  <a:close/>
                </a:path>
              </a:pathLst>
            </a:custGeom>
            <a:solidFill>
              <a:srgbClr val="F1F1F1">
                <a:alpha val="63922"/>
              </a:srgbClr>
            </a:solidFill>
          </p:spPr>
          <p:txBody>
            <a:bodyPr anchor="ctr"/>
            <a:lstStyle/>
            <a:p>
              <a:pPr algn="ctr"/>
              <a:r>
                <a:rPr lang="en-US" sz="1200" b="1"/>
                <a:t>Inference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8781F-5D14-7445-AC28-0C3CC7738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384D5E1A-9443-2BF4-AF5D-06B25BD12D5E}"/>
              </a:ext>
            </a:extLst>
          </p:cNvPr>
          <p:cNvSpPr/>
          <p:nvPr/>
        </p:nvSpPr>
        <p:spPr>
          <a:xfrm>
            <a:off x="1099414" y="758523"/>
            <a:ext cx="2261270" cy="3086100"/>
          </a:xfrm>
          <a:custGeom>
            <a:avLst/>
            <a:gdLst/>
            <a:ahLst/>
            <a:cxnLst/>
            <a:rect l="l" t="t" r="r" b="b"/>
            <a:pathLst>
              <a:path w="4522539" h="6172200">
                <a:moveTo>
                  <a:pt x="0" y="0"/>
                </a:moveTo>
                <a:lnTo>
                  <a:pt x="4522540" y="0"/>
                </a:lnTo>
                <a:lnTo>
                  <a:pt x="4522540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E59B981-67DE-E68E-CB65-C458BC35451D}"/>
              </a:ext>
            </a:extLst>
          </p:cNvPr>
          <p:cNvSpPr/>
          <p:nvPr/>
        </p:nvSpPr>
        <p:spPr>
          <a:xfrm>
            <a:off x="-946033" y="3863621"/>
            <a:ext cx="2561457" cy="1536874"/>
          </a:xfrm>
          <a:custGeom>
            <a:avLst/>
            <a:gdLst/>
            <a:ahLst/>
            <a:cxnLst/>
            <a:rect l="l" t="t" r="r" b="b"/>
            <a:pathLst>
              <a:path w="5122913" h="3073748">
                <a:moveTo>
                  <a:pt x="0" y="0"/>
                </a:moveTo>
                <a:lnTo>
                  <a:pt x="5122913" y="0"/>
                </a:lnTo>
                <a:lnTo>
                  <a:pt x="5122913" y="3073748"/>
                </a:lnTo>
                <a:lnTo>
                  <a:pt x="0" y="30737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2DDFC5-3595-95FE-2830-FDBE16F15433}"/>
              </a:ext>
            </a:extLst>
          </p:cNvPr>
          <p:cNvSpPr/>
          <p:nvPr/>
        </p:nvSpPr>
        <p:spPr>
          <a:xfrm>
            <a:off x="3981404" y="945173"/>
            <a:ext cx="1027806" cy="1358878"/>
          </a:xfrm>
          <a:custGeom>
            <a:avLst/>
            <a:gdLst/>
            <a:ahLst/>
            <a:cxnLst/>
            <a:rect l="l" t="t" r="r" b="b"/>
            <a:pathLst>
              <a:path w="2055611" h="2717755">
                <a:moveTo>
                  <a:pt x="0" y="0"/>
                </a:moveTo>
                <a:lnTo>
                  <a:pt x="2055612" y="0"/>
                </a:lnTo>
                <a:lnTo>
                  <a:pt x="2055612" y="2717756"/>
                </a:lnTo>
                <a:lnTo>
                  <a:pt x="0" y="27177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B1263EE-CA34-2E96-54E1-7025C6C75483}"/>
              </a:ext>
            </a:extLst>
          </p:cNvPr>
          <p:cNvSpPr/>
          <p:nvPr/>
        </p:nvSpPr>
        <p:spPr>
          <a:xfrm>
            <a:off x="-663646" y="534995"/>
            <a:ext cx="1996684" cy="1426722"/>
          </a:xfrm>
          <a:custGeom>
            <a:avLst/>
            <a:gdLst/>
            <a:ahLst/>
            <a:cxnLst/>
            <a:rect l="l" t="t" r="r" b="b"/>
            <a:pathLst>
              <a:path w="3993368" h="2853443">
                <a:moveTo>
                  <a:pt x="0" y="0"/>
                </a:moveTo>
                <a:lnTo>
                  <a:pt x="3993368" y="0"/>
                </a:lnTo>
                <a:lnTo>
                  <a:pt x="3993368" y="2853443"/>
                </a:lnTo>
                <a:lnTo>
                  <a:pt x="0" y="28534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A3E00AFF-B673-3597-663F-C8A6719742A7}"/>
              </a:ext>
            </a:extLst>
          </p:cNvPr>
          <p:cNvGrpSpPr/>
          <p:nvPr/>
        </p:nvGrpSpPr>
        <p:grpSpPr>
          <a:xfrm>
            <a:off x="4757352" y="2168611"/>
            <a:ext cx="5060091" cy="331618"/>
            <a:chOff x="0" y="0"/>
            <a:chExt cx="16108630" cy="1055697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2961CBCF-F756-D227-17F7-DD5A3E055C35}"/>
                </a:ext>
              </a:extLst>
            </p:cNvPr>
            <p:cNvGrpSpPr/>
            <p:nvPr/>
          </p:nvGrpSpPr>
          <p:grpSpPr>
            <a:xfrm>
              <a:off x="0" y="0"/>
              <a:ext cx="12307664" cy="1055697"/>
              <a:chOff x="0" y="0"/>
              <a:chExt cx="7699164" cy="660400"/>
            </a:xfrm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1314FC88-C8EB-8D8F-9FB7-6AAF4D522105}"/>
                  </a:ext>
                </a:extLst>
              </p:cNvPr>
              <p:cNvSpPr/>
              <p:nvPr/>
            </p:nvSpPr>
            <p:spPr>
              <a:xfrm>
                <a:off x="0" y="0"/>
                <a:ext cx="7699164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7699164" h="660400">
                    <a:moveTo>
                      <a:pt x="7574704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574704" y="0"/>
                    </a:lnTo>
                    <a:cubicBezTo>
                      <a:pt x="7643284" y="0"/>
                      <a:pt x="7699164" y="55880"/>
                      <a:pt x="7699164" y="124460"/>
                    </a:cubicBezTo>
                    <a:lnTo>
                      <a:pt x="7699164" y="535940"/>
                    </a:lnTo>
                    <a:cubicBezTo>
                      <a:pt x="7699164" y="604520"/>
                      <a:pt x="7643284" y="660400"/>
                      <a:pt x="7574704" y="660400"/>
                    </a:cubicBezTo>
                    <a:close/>
                  </a:path>
                </a:pathLst>
              </a:custGeom>
              <a:solidFill>
                <a:srgbClr val="F1F1F1">
                  <a:alpha val="63922"/>
                </a:srgbClr>
              </a:solidFill>
            </p:spPr>
            <p:txBody>
              <a:bodyPr/>
              <a:lstStyle/>
              <a:p>
                <a:endParaRPr lang="en-US" sz="900"/>
              </a:p>
            </p:txBody>
          </p:sp>
        </p:grp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43965067-58B7-08C3-24A8-ECDDDFCE6E95}"/>
                </a:ext>
              </a:extLst>
            </p:cNvPr>
            <p:cNvSpPr txBox="1"/>
            <p:nvPr/>
          </p:nvSpPr>
          <p:spPr>
            <a:xfrm>
              <a:off x="440289" y="110562"/>
              <a:ext cx="15668341" cy="6346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50"/>
                </a:lnSpc>
              </a:pPr>
              <a:r>
                <a:rPr lang="en-US" sz="800" b="1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Objective: Analyze customer churn for a telecommunications company.</a:t>
              </a: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04BB9DC4-F8A1-DB97-E78A-C7256BCF906B}"/>
              </a:ext>
            </a:extLst>
          </p:cNvPr>
          <p:cNvGrpSpPr/>
          <p:nvPr/>
        </p:nvGrpSpPr>
        <p:grpSpPr>
          <a:xfrm>
            <a:off x="4757352" y="3297395"/>
            <a:ext cx="3866120" cy="331618"/>
            <a:chOff x="0" y="0"/>
            <a:chExt cx="7699164" cy="660400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BA924BA-445F-4475-7159-1D09C65CA17E}"/>
                </a:ext>
              </a:extLst>
            </p:cNvPr>
            <p:cNvSpPr/>
            <p:nvPr/>
          </p:nvSpPr>
          <p:spPr>
            <a:xfrm>
              <a:off x="0" y="0"/>
              <a:ext cx="7699164" cy="660400"/>
            </a:xfrm>
            <a:custGeom>
              <a:avLst/>
              <a:gdLst/>
              <a:ahLst/>
              <a:cxnLst/>
              <a:rect l="l" t="t" r="r" b="b"/>
              <a:pathLst>
                <a:path w="7699164" h="660400">
                  <a:moveTo>
                    <a:pt x="757470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574704" y="0"/>
                  </a:lnTo>
                  <a:cubicBezTo>
                    <a:pt x="7643284" y="0"/>
                    <a:pt x="7699164" y="55880"/>
                    <a:pt x="7699164" y="124460"/>
                  </a:cubicBezTo>
                  <a:lnTo>
                    <a:pt x="7699164" y="535940"/>
                  </a:lnTo>
                  <a:cubicBezTo>
                    <a:pt x="7699164" y="604520"/>
                    <a:pt x="7643284" y="660400"/>
                    <a:pt x="7574704" y="660400"/>
                  </a:cubicBezTo>
                  <a:close/>
                </a:path>
              </a:pathLst>
            </a:custGeom>
            <a:solidFill>
              <a:srgbClr val="F1F1F1">
                <a:alpha val="63922"/>
              </a:srgbClr>
            </a:solidFill>
          </p:spPr>
          <p:txBody>
            <a:bodyPr/>
            <a:lstStyle/>
            <a:p>
              <a:endParaRPr lang="en-US" sz="900"/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D7208F0B-82A4-FE4C-B57E-C53F8524CC1D}"/>
              </a:ext>
            </a:extLst>
          </p:cNvPr>
          <p:cNvGrpSpPr/>
          <p:nvPr/>
        </p:nvGrpSpPr>
        <p:grpSpPr>
          <a:xfrm>
            <a:off x="4757352" y="4426179"/>
            <a:ext cx="3866120" cy="331618"/>
            <a:chOff x="0" y="0"/>
            <a:chExt cx="7699164" cy="660400"/>
          </a:xfrm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8B4C60A-7CD5-6289-0063-E2096DE726DC}"/>
                </a:ext>
              </a:extLst>
            </p:cNvPr>
            <p:cNvSpPr/>
            <p:nvPr/>
          </p:nvSpPr>
          <p:spPr>
            <a:xfrm>
              <a:off x="0" y="0"/>
              <a:ext cx="7699164" cy="660400"/>
            </a:xfrm>
            <a:custGeom>
              <a:avLst/>
              <a:gdLst/>
              <a:ahLst/>
              <a:cxnLst/>
              <a:rect l="l" t="t" r="r" b="b"/>
              <a:pathLst>
                <a:path w="7699164" h="660400">
                  <a:moveTo>
                    <a:pt x="757470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574704" y="0"/>
                  </a:lnTo>
                  <a:cubicBezTo>
                    <a:pt x="7643284" y="0"/>
                    <a:pt x="7699164" y="55880"/>
                    <a:pt x="7699164" y="124460"/>
                  </a:cubicBezTo>
                  <a:lnTo>
                    <a:pt x="7699164" y="535940"/>
                  </a:lnTo>
                  <a:cubicBezTo>
                    <a:pt x="7699164" y="604520"/>
                    <a:pt x="7643284" y="660400"/>
                    <a:pt x="7574704" y="660400"/>
                  </a:cubicBezTo>
                  <a:close/>
                </a:path>
              </a:pathLst>
            </a:custGeom>
            <a:solidFill>
              <a:srgbClr val="F1F1F1">
                <a:alpha val="63922"/>
              </a:srgbClr>
            </a:solidFill>
          </p:spPr>
          <p:txBody>
            <a:bodyPr/>
            <a:lstStyle/>
            <a:p>
              <a:endParaRPr lang="en-US" sz="900"/>
            </a:p>
          </p:txBody>
        </p:sp>
      </p:grpSp>
      <p:sp>
        <p:nvSpPr>
          <p:cNvPr id="24" name="TextBox 5">
            <a:extLst>
              <a:ext uri="{FF2B5EF4-FFF2-40B4-BE49-F238E27FC236}">
                <a16:creationId xmlns:a16="http://schemas.microsoft.com/office/drawing/2014/main" id="{BDB1F1FF-8068-3117-7A76-5F6B6842F894}"/>
              </a:ext>
            </a:extLst>
          </p:cNvPr>
          <p:cNvSpPr txBox="1"/>
          <p:nvPr/>
        </p:nvSpPr>
        <p:spPr>
          <a:xfrm>
            <a:off x="4895657" y="3330768"/>
            <a:ext cx="4921786" cy="199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800" b="1">
                <a:solidFill>
                  <a:srgbClr val="0000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Inference: Identify key churn drivers and suggest retention strategies.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B34F23ED-F946-990D-C956-E4D3F2BFE91B}"/>
              </a:ext>
            </a:extLst>
          </p:cNvPr>
          <p:cNvSpPr txBox="1"/>
          <p:nvPr/>
        </p:nvSpPr>
        <p:spPr>
          <a:xfrm>
            <a:off x="4895657" y="4456604"/>
            <a:ext cx="4921786" cy="199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800" b="1">
                <a:solidFill>
                  <a:srgbClr val="0000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Prediction: Build a churn prediction model with high accuracy.</a:t>
            </a: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3F96315A-1EAB-3154-CFA7-9EC54505CB51}"/>
              </a:ext>
            </a:extLst>
          </p:cNvPr>
          <p:cNvSpPr txBox="1"/>
          <p:nvPr/>
        </p:nvSpPr>
        <p:spPr>
          <a:xfrm>
            <a:off x="739421" y="345528"/>
            <a:ext cx="779897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>
                <a:solidFill>
                  <a:srgbClr val="0000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562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2">
            <a:extLst>
              <a:ext uri="{FF2B5EF4-FFF2-40B4-BE49-F238E27FC236}">
                <a16:creationId xmlns:a16="http://schemas.microsoft.com/office/drawing/2014/main" id="{C9DF1DE8-6AE4-8A55-7680-D95FB89DBC90}"/>
              </a:ext>
            </a:extLst>
          </p:cNvPr>
          <p:cNvSpPr txBox="1"/>
          <p:nvPr/>
        </p:nvSpPr>
        <p:spPr>
          <a:xfrm>
            <a:off x="593654" y="4974257"/>
            <a:ext cx="1229704" cy="179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70"/>
              </a:lnSpc>
            </a:pPr>
            <a:r>
              <a:rPr lang="en-US" sz="1050">
                <a:solidFill>
                  <a:srgbClr val="000000"/>
                </a:solidFill>
                <a:latin typeface="+mj-lt"/>
                <a:ea typeface="Open Sauce Light"/>
                <a:cs typeface="Open Sauce Light"/>
                <a:sym typeface="Open Sauce Light"/>
              </a:rPr>
              <a:t>Y variable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9AE3EE1B-BB0D-1ED2-F879-D3A45474E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/>
              <a:t>Overview: Customer Data Input Variables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87B2CDC-73DF-AA93-F69C-74E051F601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54"/>
          <a:stretch/>
        </p:blipFill>
        <p:spPr>
          <a:xfrm>
            <a:off x="2149950" y="1703949"/>
            <a:ext cx="6662036" cy="3450101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7F3978D4-9AA9-92D5-6824-A9313136C700}"/>
              </a:ext>
            </a:extLst>
          </p:cNvPr>
          <p:cNvSpPr txBox="1"/>
          <p:nvPr/>
        </p:nvSpPr>
        <p:spPr>
          <a:xfrm>
            <a:off x="593654" y="2171065"/>
            <a:ext cx="1229704" cy="1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70"/>
              </a:lnSpc>
            </a:pPr>
            <a:r>
              <a:rPr lang="en-US" sz="1050">
                <a:solidFill>
                  <a:srgbClr val="000000"/>
                </a:solidFill>
                <a:latin typeface="+mj-lt"/>
                <a:ea typeface="Open Sauce Light"/>
                <a:cs typeface="Open Sauce Light"/>
                <a:sym typeface="Open Sauce Light"/>
              </a:rPr>
              <a:t>Demographics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1F18B494-9BA6-5390-6B8B-425E30FFF385}"/>
              </a:ext>
            </a:extLst>
          </p:cNvPr>
          <p:cNvSpPr txBox="1"/>
          <p:nvPr/>
        </p:nvSpPr>
        <p:spPr>
          <a:xfrm>
            <a:off x="593654" y="2629903"/>
            <a:ext cx="1229704" cy="179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70"/>
              </a:lnSpc>
            </a:pPr>
            <a:r>
              <a:rPr lang="en-US" sz="1050">
                <a:solidFill>
                  <a:srgbClr val="000000"/>
                </a:solidFill>
                <a:latin typeface="+mj-lt"/>
                <a:ea typeface="Open Sauce Light"/>
                <a:cs typeface="Open Sauce Light"/>
                <a:sym typeface="Open Sauce Light"/>
              </a:rPr>
              <a:t>Years as a customer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FAF3EC3A-131C-ECB9-8837-088FBACAB211}"/>
              </a:ext>
            </a:extLst>
          </p:cNvPr>
          <p:cNvSpPr txBox="1"/>
          <p:nvPr/>
        </p:nvSpPr>
        <p:spPr>
          <a:xfrm>
            <a:off x="593654" y="3316875"/>
            <a:ext cx="1229704" cy="179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70"/>
              </a:lnSpc>
            </a:pPr>
            <a:r>
              <a:rPr lang="en-US" sz="1050">
                <a:solidFill>
                  <a:srgbClr val="000000"/>
                </a:solidFill>
                <a:latin typeface="+mj-lt"/>
                <a:ea typeface="Open Sauce Light"/>
                <a:cs typeface="Open Sauce Light"/>
                <a:sym typeface="Open Sauce Light"/>
              </a:rPr>
              <a:t>Services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25A3B108-EA8D-7D9F-9C4C-16752E5C57A5}"/>
              </a:ext>
            </a:extLst>
          </p:cNvPr>
          <p:cNvSpPr txBox="1"/>
          <p:nvPr/>
        </p:nvSpPr>
        <p:spPr>
          <a:xfrm>
            <a:off x="593654" y="4491527"/>
            <a:ext cx="1229704" cy="179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70"/>
              </a:lnSpc>
            </a:pPr>
            <a:r>
              <a:rPr lang="en-US" sz="1050">
                <a:solidFill>
                  <a:srgbClr val="000000"/>
                </a:solidFill>
                <a:latin typeface="+mj-lt"/>
                <a:ea typeface="Open Sauce Light"/>
                <a:cs typeface="Open Sauce Light"/>
                <a:sym typeface="Open Sauce Light"/>
              </a:rPr>
              <a:t>Account info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9BD53087-7CD2-D9E2-8ADC-BD2B4E04ED71}"/>
              </a:ext>
            </a:extLst>
          </p:cNvPr>
          <p:cNvSpPr txBox="1"/>
          <p:nvPr/>
        </p:nvSpPr>
        <p:spPr>
          <a:xfrm>
            <a:off x="103413" y="1514809"/>
            <a:ext cx="1960558" cy="43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Data Structure:</a:t>
            </a:r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FB6907BA-915D-7818-A902-7107BDEF8082}"/>
              </a:ext>
            </a:extLst>
          </p:cNvPr>
          <p:cNvSpPr/>
          <p:nvPr/>
        </p:nvSpPr>
        <p:spPr>
          <a:xfrm>
            <a:off x="1964724" y="1942930"/>
            <a:ext cx="185226" cy="633454"/>
          </a:xfrm>
          <a:prstGeom prst="leftBracket">
            <a:avLst/>
          </a:prstGeom>
          <a:ln>
            <a:solidFill>
              <a:srgbClr val="997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272916A2-0FFD-F1E4-0C7E-73B7A692993F}"/>
              </a:ext>
            </a:extLst>
          </p:cNvPr>
          <p:cNvSpPr/>
          <p:nvPr/>
        </p:nvSpPr>
        <p:spPr>
          <a:xfrm>
            <a:off x="1960389" y="2851505"/>
            <a:ext cx="185226" cy="1270915"/>
          </a:xfrm>
          <a:prstGeom prst="leftBracket">
            <a:avLst/>
          </a:prstGeom>
          <a:ln>
            <a:solidFill>
              <a:srgbClr val="997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ket 2">
            <a:extLst>
              <a:ext uri="{FF2B5EF4-FFF2-40B4-BE49-F238E27FC236}">
                <a16:creationId xmlns:a16="http://schemas.microsoft.com/office/drawing/2014/main" id="{207B760C-B0BB-48C5-3BFE-4D88B6396000}"/>
              </a:ext>
            </a:extLst>
          </p:cNvPr>
          <p:cNvSpPr/>
          <p:nvPr/>
        </p:nvSpPr>
        <p:spPr>
          <a:xfrm>
            <a:off x="1960389" y="4262221"/>
            <a:ext cx="185226" cy="633454"/>
          </a:xfrm>
          <a:prstGeom prst="leftBracket">
            <a:avLst/>
          </a:prstGeom>
          <a:ln>
            <a:solidFill>
              <a:srgbClr val="997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2BA0F7-CA4A-1AFF-F5EF-F72075A45600}"/>
              </a:ext>
            </a:extLst>
          </p:cNvPr>
          <p:cNvCxnSpPr>
            <a:cxnSpLocks/>
          </p:cNvCxnSpPr>
          <p:nvPr/>
        </p:nvCxnSpPr>
        <p:spPr>
          <a:xfrm flipH="1">
            <a:off x="1960389" y="2716772"/>
            <a:ext cx="185226" cy="0"/>
          </a:xfrm>
          <a:prstGeom prst="line">
            <a:avLst/>
          </a:prstGeom>
          <a:ln>
            <a:solidFill>
              <a:srgbClr val="997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5EADF0-3E9B-D981-273F-B2525BC5705B}"/>
              </a:ext>
            </a:extLst>
          </p:cNvPr>
          <p:cNvCxnSpPr>
            <a:cxnSpLocks/>
          </p:cNvCxnSpPr>
          <p:nvPr/>
        </p:nvCxnSpPr>
        <p:spPr>
          <a:xfrm flipH="1">
            <a:off x="1954949" y="5066662"/>
            <a:ext cx="185226" cy="0"/>
          </a:xfrm>
          <a:prstGeom prst="line">
            <a:avLst/>
          </a:prstGeom>
          <a:ln>
            <a:solidFill>
              <a:srgbClr val="997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74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01F756-45A0-0D8C-A0A3-55CFF86FE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B95C70-8C87-6017-4374-1C69CF6EA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1A17560-828E-CD7A-14E7-C4716825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053A5C-CBB9-664A-D5CC-69D46AD89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68C36D-B64D-7BC3-B5B4-E17BDE37C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D93CEF9-A938-13D7-06D0-35892DD7A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28B67D3-6805-6604-D13D-543E950F6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7DC5C42-1901-0764-01A9-F66E4B32C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EE56D83A-946D-DF9C-A529-0E1DB121B523}"/>
              </a:ext>
            </a:extLst>
          </p:cNvPr>
          <p:cNvSpPr txBox="1"/>
          <p:nvPr/>
        </p:nvSpPr>
        <p:spPr>
          <a:xfrm>
            <a:off x="567569" y="2955272"/>
            <a:ext cx="1351435" cy="1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0"/>
              </a:lnSpc>
            </a:pPr>
            <a:r>
              <a:rPr lang="en-US" sz="105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Nested in </a:t>
            </a:r>
            <a:r>
              <a:rPr lang="en-US" sz="105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PhoneService</a:t>
            </a:r>
            <a:endParaRPr lang="en-US" sz="1050">
              <a:solidFill>
                <a:srgbClr val="000000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5966215D-9EF8-5D5E-ABBC-13939D89E946}"/>
              </a:ext>
            </a:extLst>
          </p:cNvPr>
          <p:cNvSpPr txBox="1"/>
          <p:nvPr/>
        </p:nvSpPr>
        <p:spPr>
          <a:xfrm>
            <a:off x="465721" y="3642816"/>
            <a:ext cx="1429770" cy="179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0"/>
              </a:lnSpc>
            </a:pPr>
            <a:r>
              <a:rPr lang="en-US" sz="1050" dirty="0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Nested in </a:t>
            </a:r>
            <a:r>
              <a:rPr lang="en-US" sz="1050" dirty="0" err="1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InternetService</a:t>
            </a:r>
            <a:endParaRPr lang="en-US" sz="1050" dirty="0">
              <a:solidFill>
                <a:srgbClr val="000000"/>
              </a:solidFill>
              <a:latin typeface="Open Sauce Light"/>
              <a:ea typeface="Open Sauce Light"/>
              <a:cs typeface="Open Sauce Light"/>
              <a:sym typeface="Open Sauce Ligh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E29ADA-2614-7972-80A8-72F893305C44}"/>
              </a:ext>
            </a:extLst>
          </p:cNvPr>
          <p:cNvCxnSpPr>
            <a:cxnSpLocks/>
          </p:cNvCxnSpPr>
          <p:nvPr/>
        </p:nvCxnSpPr>
        <p:spPr>
          <a:xfrm>
            <a:off x="1957104" y="3045169"/>
            <a:ext cx="185226" cy="0"/>
          </a:xfrm>
          <a:prstGeom prst="line">
            <a:avLst/>
          </a:prstGeom>
          <a:ln>
            <a:solidFill>
              <a:srgbClr val="9976FF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Title 23">
            <a:extLst>
              <a:ext uri="{FF2B5EF4-FFF2-40B4-BE49-F238E27FC236}">
                <a16:creationId xmlns:a16="http://schemas.microsoft.com/office/drawing/2014/main" id="{226A1B40-80F9-7612-805B-BA907FDC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Overview: Nested Variables &amp; Collinearity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84CDB9DC-6726-9337-BD76-AE87782247EC}"/>
              </a:ext>
            </a:extLst>
          </p:cNvPr>
          <p:cNvSpPr txBox="1"/>
          <p:nvPr/>
        </p:nvSpPr>
        <p:spPr>
          <a:xfrm>
            <a:off x="225333" y="1514809"/>
            <a:ext cx="1960558" cy="433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Nested Variables: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0F9690A-5ED9-3297-284C-CA8B27626D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54"/>
          <a:stretch/>
        </p:blipFill>
        <p:spPr>
          <a:xfrm>
            <a:off x="2149950" y="1703949"/>
            <a:ext cx="6662036" cy="3450101"/>
          </a:xfrm>
          <a:prstGeom prst="rect">
            <a:avLst/>
          </a:prstGeom>
        </p:spPr>
      </p:pic>
      <p:sp>
        <p:nvSpPr>
          <p:cNvPr id="13" name="Left Bracket 12">
            <a:extLst>
              <a:ext uri="{FF2B5EF4-FFF2-40B4-BE49-F238E27FC236}">
                <a16:creationId xmlns:a16="http://schemas.microsoft.com/office/drawing/2014/main" id="{FA50B9B2-1CC8-19ED-B385-F20AB7935A4C}"/>
              </a:ext>
            </a:extLst>
          </p:cNvPr>
          <p:cNvSpPr/>
          <p:nvPr/>
        </p:nvSpPr>
        <p:spPr>
          <a:xfrm>
            <a:off x="1964724" y="3215184"/>
            <a:ext cx="185226" cy="747215"/>
          </a:xfrm>
          <a:prstGeom prst="leftBracket">
            <a:avLst/>
          </a:prstGeom>
          <a:ln>
            <a:solidFill>
              <a:srgbClr val="997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3D71DE-D086-C4B1-EB27-C32F00E52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890" y="5184187"/>
            <a:ext cx="3517169" cy="15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6200F-E407-F161-A9E7-902E67AC6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06AD56-9D00-284C-3EBB-CCDE1991C334}"/>
              </a:ext>
            </a:extLst>
          </p:cNvPr>
          <p:cNvGrpSpPr/>
          <p:nvPr/>
        </p:nvGrpSpPr>
        <p:grpSpPr>
          <a:xfrm>
            <a:off x="785388" y="1541888"/>
            <a:ext cx="7573224" cy="4174126"/>
            <a:chOff x="790831" y="1541888"/>
            <a:chExt cx="7573224" cy="4174126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4D3CE361-C5BE-2B4A-B33D-FC1A63294122}"/>
                </a:ext>
              </a:extLst>
            </p:cNvPr>
            <p:cNvGrpSpPr/>
            <p:nvPr/>
          </p:nvGrpSpPr>
          <p:grpSpPr>
            <a:xfrm>
              <a:off x="6366769" y="1541888"/>
              <a:ext cx="1997286" cy="395886"/>
              <a:chOff x="0" y="0"/>
              <a:chExt cx="12307664" cy="1055697"/>
            </a:xfrm>
          </p:grpSpPr>
          <p:grpSp>
            <p:nvGrpSpPr>
              <p:cNvPr id="3" name="Group 3">
                <a:extLst>
                  <a:ext uri="{FF2B5EF4-FFF2-40B4-BE49-F238E27FC236}">
                    <a16:creationId xmlns:a16="http://schemas.microsoft.com/office/drawing/2014/main" id="{CC924849-B366-265D-6AD6-C9497F238430}"/>
                  </a:ext>
                </a:extLst>
              </p:cNvPr>
              <p:cNvGrpSpPr/>
              <p:nvPr/>
            </p:nvGrpSpPr>
            <p:grpSpPr>
              <a:xfrm>
                <a:off x="0" y="0"/>
                <a:ext cx="12307664" cy="1055697"/>
                <a:chOff x="0" y="0"/>
                <a:chExt cx="7699164" cy="660400"/>
              </a:xfrm>
            </p:grpSpPr>
            <p:sp>
              <p:nvSpPr>
                <p:cNvPr id="4" name="Freeform 4">
                  <a:extLst>
                    <a:ext uri="{FF2B5EF4-FFF2-40B4-BE49-F238E27FC236}">
                      <a16:creationId xmlns:a16="http://schemas.microsoft.com/office/drawing/2014/main" id="{29C33CB3-5390-4CDF-7FBA-896EF304637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699164" cy="66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9164" h="660400">
                      <a:moveTo>
                        <a:pt x="7574704" y="660400"/>
                      </a:moveTo>
                      <a:lnTo>
                        <a:pt x="124460" y="660400"/>
                      </a:lnTo>
                      <a:cubicBezTo>
                        <a:pt x="55880" y="660400"/>
                        <a:pt x="0" y="604520"/>
                        <a:pt x="0" y="53594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7574704" y="0"/>
                      </a:lnTo>
                      <a:cubicBezTo>
                        <a:pt x="7643284" y="0"/>
                        <a:pt x="7699164" y="55880"/>
                        <a:pt x="7699164" y="124460"/>
                      </a:cubicBezTo>
                      <a:lnTo>
                        <a:pt x="7699164" y="535940"/>
                      </a:lnTo>
                      <a:cubicBezTo>
                        <a:pt x="7699164" y="604520"/>
                        <a:pt x="7643284" y="660400"/>
                        <a:pt x="7574704" y="660400"/>
                      </a:cubicBezTo>
                      <a:close/>
                    </a:path>
                  </a:pathLst>
                </a:custGeom>
                <a:solidFill>
                  <a:srgbClr val="F1F1F1">
                    <a:alpha val="63922"/>
                  </a:srgbClr>
                </a:solidFill>
                <a:ln>
                  <a:solidFill>
                    <a:srgbClr val="F6F6F6"/>
                  </a:solidFill>
                </a:ln>
              </p:spPr>
              <p:txBody>
                <a:bodyPr/>
                <a:lstStyle/>
                <a:p>
                  <a:pPr algn="ctr"/>
                  <a:endParaRPr lang="en-US" sz="900"/>
                </a:p>
              </p:txBody>
            </p:sp>
          </p:grp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7FBE2248-4B54-DC37-2F2A-7C3BECD41DE7}"/>
                  </a:ext>
                </a:extLst>
              </p:cNvPr>
              <p:cNvSpPr txBox="1"/>
              <p:nvPr/>
            </p:nvSpPr>
            <p:spPr>
              <a:xfrm>
                <a:off x="440288" y="197437"/>
                <a:ext cx="11427085" cy="574517"/>
              </a:xfrm>
              <a:prstGeom prst="rect">
                <a:avLst/>
              </a:prstGeom>
              <a:ln>
                <a:solidFill>
                  <a:srgbClr val="F6F6F6"/>
                </a:solidFill>
              </a:ln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750"/>
                  </a:lnSpc>
                </a:pPr>
                <a:r>
                  <a:rPr lang="en-US" sz="1250" b="1">
                    <a:solidFill>
                      <a:srgbClr val="000000"/>
                    </a:solidFill>
                    <a:latin typeface="Arial" panose="020B0604020202020204" pitchFamily="34" charset="0"/>
                    <a:ea typeface="Inter Bold"/>
                    <a:cs typeface="Arial" panose="020B0604020202020204" pitchFamily="34" charset="0"/>
                    <a:sym typeface="Inter Bold"/>
                  </a:rPr>
                  <a:t>Significant Variables</a:t>
                </a:r>
              </a:p>
            </p:txBody>
          </p:sp>
        </p:grpSp>
        <p:pic>
          <p:nvPicPr>
            <p:cNvPr id="21" name="Picture 20" descr="A computer screen with numbers and symbols&#10;&#10;AI-generated content may be incorrect.">
              <a:extLst>
                <a:ext uri="{FF2B5EF4-FFF2-40B4-BE49-F238E27FC236}">
                  <a16:creationId xmlns:a16="http://schemas.microsoft.com/office/drawing/2014/main" id="{8082913B-0D04-6672-D3DD-8C0176607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0831" y="1541888"/>
              <a:ext cx="5217658" cy="4174126"/>
            </a:xfrm>
            <a:prstGeom prst="rect">
              <a:avLst/>
            </a:prstGeom>
          </p:spPr>
        </p:pic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4B888CD5-53A7-4C99-E0EB-847993900F5D}"/>
                </a:ext>
              </a:extLst>
            </p:cNvPr>
            <p:cNvSpPr txBox="1"/>
            <p:nvPr/>
          </p:nvSpPr>
          <p:spPr>
            <a:xfrm>
              <a:off x="6375955" y="1921445"/>
              <a:ext cx="1977214" cy="3769302"/>
            </a:xfrm>
            <a:prstGeom prst="rect">
              <a:avLst/>
            </a:prstGeom>
            <a:ln w="28575">
              <a:solidFill>
                <a:srgbClr val="F6F6F6"/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169863" indent="-112713">
                <a:lnSpc>
                  <a:spcPct val="250000"/>
                </a:lnSpc>
                <a:buFont typeface="Arial" panose="020B0604020202020204" pitchFamily="34" charset="0"/>
                <a:buChar char="•"/>
              </a:pPr>
              <a:r>
                <a:rPr lang="en-US" sz="1250" b="1" err="1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SeniorCitizen</a:t>
              </a:r>
              <a:endParaRPr lang="en-US" sz="1250" b="1">
                <a:solidFill>
                  <a:srgbClr val="0000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endParaRPr>
            </a:p>
            <a:p>
              <a:pPr marL="169863" indent="-112713">
                <a:lnSpc>
                  <a:spcPct val="250000"/>
                </a:lnSpc>
                <a:buFont typeface="Arial" panose="020B0604020202020204" pitchFamily="34" charset="0"/>
                <a:buChar char="•"/>
              </a:pPr>
              <a:r>
                <a:rPr lang="en-US" sz="1250" b="1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Tenure</a:t>
              </a:r>
            </a:p>
            <a:p>
              <a:pPr marL="169863" indent="-112713">
                <a:lnSpc>
                  <a:spcPct val="250000"/>
                </a:lnSpc>
                <a:buFont typeface="Arial" panose="020B0604020202020204" pitchFamily="34" charset="0"/>
                <a:buChar char="•"/>
              </a:pPr>
              <a:r>
                <a:rPr lang="en-US" sz="1250" b="1" err="1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PhoneService</a:t>
              </a:r>
              <a:endParaRPr lang="en-US" sz="1250" b="1">
                <a:solidFill>
                  <a:srgbClr val="0000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endParaRPr>
            </a:p>
            <a:p>
              <a:pPr marL="169863" indent="-112713">
                <a:lnSpc>
                  <a:spcPct val="250000"/>
                </a:lnSpc>
                <a:buFont typeface="Arial" panose="020B0604020202020204" pitchFamily="34" charset="0"/>
                <a:buChar char="•"/>
              </a:pPr>
              <a:r>
                <a:rPr lang="en-US" sz="1250" b="1" err="1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InternetService</a:t>
              </a:r>
              <a:endParaRPr lang="en-US" sz="1250" b="1">
                <a:solidFill>
                  <a:srgbClr val="0000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endParaRPr>
            </a:p>
            <a:p>
              <a:pPr marL="169863" indent="-112713">
                <a:lnSpc>
                  <a:spcPct val="250000"/>
                </a:lnSpc>
                <a:buFont typeface="Arial" panose="020B0604020202020204" pitchFamily="34" charset="0"/>
                <a:buChar char="•"/>
              </a:pPr>
              <a:r>
                <a:rPr lang="en-US" sz="1250" b="1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Dependents*</a:t>
              </a:r>
            </a:p>
            <a:p>
              <a:pPr marL="169863" indent="-112713">
                <a:lnSpc>
                  <a:spcPct val="250000"/>
                </a:lnSpc>
                <a:buFont typeface="Arial" panose="020B0604020202020204" pitchFamily="34" charset="0"/>
                <a:buChar char="•"/>
              </a:pPr>
              <a:r>
                <a:rPr lang="en-US" sz="1250" b="1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Contract</a:t>
              </a:r>
            </a:p>
            <a:p>
              <a:pPr marL="169863" indent="-112713">
                <a:lnSpc>
                  <a:spcPct val="250000"/>
                </a:lnSpc>
                <a:buFont typeface="Arial" panose="020B0604020202020204" pitchFamily="34" charset="0"/>
                <a:buChar char="•"/>
              </a:pPr>
              <a:r>
                <a:rPr lang="en-US" sz="1250" b="1" err="1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PaperlessBilling</a:t>
              </a:r>
              <a:endParaRPr lang="en-US" sz="1250" b="1">
                <a:solidFill>
                  <a:srgbClr val="0000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endParaRPr>
            </a:p>
            <a:p>
              <a:pPr marL="169863" indent="-112713">
                <a:lnSpc>
                  <a:spcPct val="250000"/>
                </a:lnSpc>
                <a:buFont typeface="Arial" panose="020B0604020202020204" pitchFamily="34" charset="0"/>
                <a:buChar char="•"/>
              </a:pPr>
              <a:r>
                <a:rPr lang="en-US" sz="1250" b="1" err="1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TotalCharges</a:t>
              </a:r>
              <a:endParaRPr lang="en-US" sz="1250" b="1">
                <a:solidFill>
                  <a:srgbClr val="0000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endParaRPr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6B5BAAB6-8AD8-2EA0-A294-8F1CFC42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Inference</a:t>
            </a:r>
          </a:p>
        </p:txBody>
      </p:sp>
    </p:spTree>
    <p:extLst>
      <p:ext uri="{BB962C8B-B14F-4D97-AF65-F5344CB8AC3E}">
        <p14:creationId xmlns:p14="http://schemas.microsoft.com/office/powerpoint/2010/main" val="36028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24165-306A-0400-5072-09C2F11C2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screen with white text&#10;&#10;AI-generated content may be incorrect.">
            <a:extLst>
              <a:ext uri="{FF2B5EF4-FFF2-40B4-BE49-F238E27FC236}">
                <a16:creationId xmlns:a16="http://schemas.microsoft.com/office/drawing/2014/main" id="{EB51126A-24FA-919A-6B91-9950D9964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23553"/>
            <a:ext cx="7772400" cy="1343377"/>
          </a:xfrm>
          <a:prstGeom prst="rect">
            <a:avLst/>
          </a:prstGeom>
        </p:spPr>
      </p:pic>
      <p:pic>
        <p:nvPicPr>
          <p:cNvPr id="12" name="Picture 11" descr="A black and white text&#10;&#10;AI-generated content may be incorrect.">
            <a:extLst>
              <a:ext uri="{FF2B5EF4-FFF2-40B4-BE49-F238E27FC236}">
                <a16:creationId xmlns:a16="http://schemas.microsoft.com/office/drawing/2014/main" id="{85CA9628-74B6-D4FC-B1F5-0634A0F33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58124"/>
            <a:ext cx="1676400" cy="368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810C28-8493-1E24-0F4D-89F2EFAA60A4}"/>
              </a:ext>
            </a:extLst>
          </p:cNvPr>
          <p:cNvSpPr/>
          <p:nvPr/>
        </p:nvSpPr>
        <p:spPr>
          <a:xfrm>
            <a:off x="2786449" y="2541727"/>
            <a:ext cx="1539636" cy="2248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FD3B9A-590E-0E2C-D562-52D83723612E}"/>
              </a:ext>
            </a:extLst>
          </p:cNvPr>
          <p:cNvSpPr/>
          <p:nvPr/>
        </p:nvSpPr>
        <p:spPr>
          <a:xfrm>
            <a:off x="6484272" y="2304891"/>
            <a:ext cx="1597174" cy="2244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A3FCBF-ECB3-8788-EBB7-C34DB86586E3}"/>
              </a:ext>
            </a:extLst>
          </p:cNvPr>
          <p:cNvSpPr/>
          <p:nvPr/>
        </p:nvSpPr>
        <p:spPr>
          <a:xfrm>
            <a:off x="5115697" y="2304890"/>
            <a:ext cx="991821" cy="2244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E89648-979C-2B2D-C901-61051BF372FE}"/>
              </a:ext>
            </a:extLst>
          </p:cNvPr>
          <p:cNvSpPr/>
          <p:nvPr/>
        </p:nvSpPr>
        <p:spPr>
          <a:xfrm>
            <a:off x="3334264" y="2315187"/>
            <a:ext cx="991821" cy="2244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2160E2-2D81-5F54-D84E-AA54D45E1320}"/>
              </a:ext>
            </a:extLst>
          </p:cNvPr>
          <p:cNvSpPr/>
          <p:nvPr/>
        </p:nvSpPr>
        <p:spPr>
          <a:xfrm>
            <a:off x="6484272" y="2078350"/>
            <a:ext cx="1597174" cy="2244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07E4A-1F89-752C-F4C4-E76B52DC5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Inference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199442D-CE3E-F558-A58B-3FFD1F9D55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3276600"/>
            <a:ext cx="7772400" cy="2994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Customers with fiber optics internet service are </a:t>
            </a:r>
            <a:r>
              <a:rPr lang="en-US" sz="1400" b="1" dirty="0"/>
              <a:t>134% </a:t>
            </a:r>
            <a:r>
              <a:rPr lang="en-US" sz="1400" dirty="0"/>
              <a:t>more likely to churn than customers with DSL internet service.</a:t>
            </a:r>
          </a:p>
          <a:p>
            <a:pPr marL="0" indent="0">
              <a:buNone/>
            </a:pPr>
            <a:r>
              <a:rPr lang="en-US" sz="1400" b="1" dirty="0"/>
              <a:t>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Customers with a one-year contract are </a:t>
            </a:r>
            <a:r>
              <a:rPr lang="en-US" sz="1400" b="1" dirty="0"/>
              <a:t>53% </a:t>
            </a:r>
            <a:r>
              <a:rPr lang="en-US" sz="1400" dirty="0"/>
              <a:t>less likely to churn than those with month-to-month contracts while customers with a two-year contract are </a:t>
            </a:r>
            <a:r>
              <a:rPr lang="en-US" sz="1400" b="1" dirty="0"/>
              <a:t>79% </a:t>
            </a:r>
            <a:r>
              <a:rPr lang="en-US" sz="1400" dirty="0"/>
              <a:t>less likely to churn than those with month-to-month contracts.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Customers who pay by electronic check are </a:t>
            </a:r>
            <a:r>
              <a:rPr lang="en-US" sz="1400" b="1" dirty="0"/>
              <a:t>44% </a:t>
            </a:r>
            <a:r>
              <a:rPr lang="en-US" sz="1400" dirty="0"/>
              <a:t>more likely to churn than those that pay by those that pay by automatic bank transfer.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Customers that choose paperless billing are </a:t>
            </a:r>
            <a:r>
              <a:rPr lang="en-US" sz="1400" b="1" dirty="0"/>
              <a:t>47% </a:t>
            </a:r>
            <a:r>
              <a:rPr lang="en-US" sz="1400" dirty="0"/>
              <a:t>more likely to churn than those that do not use paperless billing method.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27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D1D59-CAAC-6785-4DE8-D4492B986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9BC1934D-6F3F-445B-A6A5-AF51C6D77A8E}"/>
              </a:ext>
            </a:extLst>
          </p:cNvPr>
          <p:cNvGrpSpPr/>
          <p:nvPr/>
        </p:nvGrpSpPr>
        <p:grpSpPr>
          <a:xfrm>
            <a:off x="607028" y="1942656"/>
            <a:ext cx="2153246" cy="4149566"/>
            <a:chOff x="0" y="0"/>
            <a:chExt cx="2188407" cy="225241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5641AA8-F9B0-A73F-9511-D8B65F572F01}"/>
                </a:ext>
              </a:extLst>
            </p:cNvPr>
            <p:cNvSpPr/>
            <p:nvPr/>
          </p:nvSpPr>
          <p:spPr>
            <a:xfrm>
              <a:off x="0" y="0"/>
              <a:ext cx="2188407" cy="2252417"/>
            </a:xfrm>
            <a:custGeom>
              <a:avLst/>
              <a:gdLst/>
              <a:ahLst/>
              <a:cxnLst/>
              <a:rect l="l" t="t" r="r" b="b"/>
              <a:pathLst>
                <a:path w="2188407" h="2252417">
                  <a:moveTo>
                    <a:pt x="2063946" y="2252417"/>
                  </a:moveTo>
                  <a:lnTo>
                    <a:pt x="124460" y="2252417"/>
                  </a:lnTo>
                  <a:cubicBezTo>
                    <a:pt x="55880" y="2252417"/>
                    <a:pt x="0" y="2196537"/>
                    <a:pt x="0" y="21279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63946" y="0"/>
                  </a:lnTo>
                  <a:cubicBezTo>
                    <a:pt x="2132526" y="0"/>
                    <a:pt x="2188407" y="55880"/>
                    <a:pt x="2188407" y="124460"/>
                  </a:cubicBezTo>
                  <a:lnTo>
                    <a:pt x="2188407" y="2127957"/>
                  </a:lnTo>
                  <a:cubicBezTo>
                    <a:pt x="2188407" y="2196537"/>
                    <a:pt x="2132526" y="2252417"/>
                    <a:pt x="2063946" y="2252417"/>
                  </a:cubicBezTo>
                  <a:close/>
                </a:path>
              </a:pathLst>
            </a:custGeom>
            <a:solidFill>
              <a:srgbClr val="F1F1F1">
                <a:alpha val="63922"/>
              </a:srgbClr>
            </a:solidFill>
          </p:spPr>
          <p:txBody>
            <a:bodyPr/>
            <a:lstStyle/>
            <a:p>
              <a:endParaRPr lang="en-US" sz="900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C5B3E006-6072-06D0-C4EC-6698C531519F}"/>
              </a:ext>
            </a:extLst>
          </p:cNvPr>
          <p:cNvGrpSpPr/>
          <p:nvPr/>
        </p:nvGrpSpPr>
        <p:grpSpPr>
          <a:xfrm>
            <a:off x="3466193" y="1942656"/>
            <a:ext cx="2153246" cy="4149566"/>
            <a:chOff x="0" y="0"/>
            <a:chExt cx="2188407" cy="225241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472B1BC-06F6-0942-74AD-8D1E8B8DE88F}"/>
                </a:ext>
              </a:extLst>
            </p:cNvPr>
            <p:cNvSpPr/>
            <p:nvPr/>
          </p:nvSpPr>
          <p:spPr>
            <a:xfrm>
              <a:off x="0" y="0"/>
              <a:ext cx="2188407" cy="2252417"/>
            </a:xfrm>
            <a:custGeom>
              <a:avLst/>
              <a:gdLst/>
              <a:ahLst/>
              <a:cxnLst/>
              <a:rect l="l" t="t" r="r" b="b"/>
              <a:pathLst>
                <a:path w="2188407" h="2252417">
                  <a:moveTo>
                    <a:pt x="2063946" y="2252417"/>
                  </a:moveTo>
                  <a:lnTo>
                    <a:pt x="124460" y="2252417"/>
                  </a:lnTo>
                  <a:cubicBezTo>
                    <a:pt x="55880" y="2252417"/>
                    <a:pt x="0" y="2196537"/>
                    <a:pt x="0" y="21279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63946" y="0"/>
                  </a:lnTo>
                  <a:cubicBezTo>
                    <a:pt x="2132526" y="0"/>
                    <a:pt x="2188407" y="55880"/>
                    <a:pt x="2188407" y="124460"/>
                  </a:cubicBezTo>
                  <a:lnTo>
                    <a:pt x="2188407" y="2127957"/>
                  </a:lnTo>
                  <a:cubicBezTo>
                    <a:pt x="2188407" y="2196537"/>
                    <a:pt x="2132526" y="2252417"/>
                    <a:pt x="2063946" y="2252417"/>
                  </a:cubicBezTo>
                  <a:close/>
                </a:path>
              </a:pathLst>
            </a:custGeom>
            <a:solidFill>
              <a:srgbClr val="F1F1F1">
                <a:alpha val="63922"/>
              </a:srgbClr>
            </a:solidFill>
          </p:spPr>
          <p:txBody>
            <a:bodyPr/>
            <a:lstStyle/>
            <a:p>
              <a:endParaRPr lang="en-US" sz="900"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BDE6813B-C66F-8227-FE56-26CDCB674677}"/>
              </a:ext>
            </a:extLst>
          </p:cNvPr>
          <p:cNvGrpSpPr/>
          <p:nvPr/>
        </p:nvGrpSpPr>
        <p:grpSpPr>
          <a:xfrm>
            <a:off x="6246496" y="1942656"/>
            <a:ext cx="2153246" cy="4149566"/>
            <a:chOff x="0" y="0"/>
            <a:chExt cx="2188407" cy="2252417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9035C5E-6661-CA48-1143-9357FD91B38E}"/>
                </a:ext>
              </a:extLst>
            </p:cNvPr>
            <p:cNvSpPr/>
            <p:nvPr/>
          </p:nvSpPr>
          <p:spPr>
            <a:xfrm>
              <a:off x="0" y="0"/>
              <a:ext cx="2188407" cy="2252417"/>
            </a:xfrm>
            <a:custGeom>
              <a:avLst/>
              <a:gdLst/>
              <a:ahLst/>
              <a:cxnLst/>
              <a:rect l="l" t="t" r="r" b="b"/>
              <a:pathLst>
                <a:path w="2188407" h="2252417">
                  <a:moveTo>
                    <a:pt x="2063946" y="2252417"/>
                  </a:moveTo>
                  <a:lnTo>
                    <a:pt x="124460" y="2252417"/>
                  </a:lnTo>
                  <a:cubicBezTo>
                    <a:pt x="55880" y="2252417"/>
                    <a:pt x="0" y="2196537"/>
                    <a:pt x="0" y="21279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63946" y="0"/>
                  </a:lnTo>
                  <a:cubicBezTo>
                    <a:pt x="2132526" y="0"/>
                    <a:pt x="2188407" y="55880"/>
                    <a:pt x="2188407" y="124460"/>
                  </a:cubicBezTo>
                  <a:lnTo>
                    <a:pt x="2188407" y="2127957"/>
                  </a:lnTo>
                  <a:cubicBezTo>
                    <a:pt x="2188407" y="2196537"/>
                    <a:pt x="2132526" y="2252417"/>
                    <a:pt x="2063946" y="2252417"/>
                  </a:cubicBezTo>
                  <a:close/>
                </a:path>
              </a:pathLst>
            </a:custGeom>
            <a:solidFill>
              <a:srgbClr val="F1F1F1">
                <a:alpha val="63922"/>
              </a:srgbClr>
            </a:solidFill>
          </p:spPr>
          <p:txBody>
            <a:bodyPr/>
            <a:lstStyle/>
            <a:p>
              <a:endParaRPr lang="en-US" sz="900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43A22567-5C09-A06C-EE4B-393A7FD15282}"/>
              </a:ext>
            </a:extLst>
          </p:cNvPr>
          <p:cNvSpPr/>
          <p:nvPr/>
        </p:nvSpPr>
        <p:spPr>
          <a:xfrm>
            <a:off x="1491167" y="2110329"/>
            <a:ext cx="384969" cy="571862"/>
          </a:xfrm>
          <a:custGeom>
            <a:avLst/>
            <a:gdLst/>
            <a:ahLst/>
            <a:cxnLst/>
            <a:rect l="l" t="t" r="r" b="b"/>
            <a:pathLst>
              <a:path w="742380" h="1143723">
                <a:moveTo>
                  <a:pt x="0" y="0"/>
                </a:moveTo>
                <a:lnTo>
                  <a:pt x="742381" y="0"/>
                </a:lnTo>
                <a:lnTo>
                  <a:pt x="742381" y="1143724"/>
                </a:lnTo>
                <a:lnTo>
                  <a:pt x="0" y="114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145A3073-8F1B-9437-45AA-ACDEDD563FDC}"/>
              </a:ext>
            </a:extLst>
          </p:cNvPr>
          <p:cNvSpPr/>
          <p:nvPr/>
        </p:nvSpPr>
        <p:spPr>
          <a:xfrm>
            <a:off x="7067296" y="2158647"/>
            <a:ext cx="511646" cy="475227"/>
          </a:xfrm>
          <a:custGeom>
            <a:avLst/>
            <a:gdLst/>
            <a:ahLst/>
            <a:cxnLst/>
            <a:rect l="l" t="t" r="r" b="b"/>
            <a:pathLst>
              <a:path w="1159090" h="950454">
                <a:moveTo>
                  <a:pt x="0" y="0"/>
                </a:moveTo>
                <a:lnTo>
                  <a:pt x="1159090" y="0"/>
                </a:lnTo>
                <a:lnTo>
                  <a:pt x="1159090" y="950454"/>
                </a:lnTo>
                <a:lnTo>
                  <a:pt x="0" y="9504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BC1F1D3-9EF6-C41D-8825-54E654134F2D}"/>
              </a:ext>
            </a:extLst>
          </p:cNvPr>
          <p:cNvSpPr/>
          <p:nvPr/>
        </p:nvSpPr>
        <p:spPr>
          <a:xfrm>
            <a:off x="4238024" y="2180328"/>
            <a:ext cx="609585" cy="431865"/>
          </a:xfrm>
          <a:custGeom>
            <a:avLst/>
            <a:gdLst/>
            <a:ahLst/>
            <a:cxnLst/>
            <a:rect l="l" t="t" r="r" b="b"/>
            <a:pathLst>
              <a:path w="1380964" h="863730">
                <a:moveTo>
                  <a:pt x="0" y="0"/>
                </a:moveTo>
                <a:lnTo>
                  <a:pt x="1380964" y="0"/>
                </a:lnTo>
                <a:lnTo>
                  <a:pt x="1380964" y="863730"/>
                </a:lnTo>
                <a:lnTo>
                  <a:pt x="0" y="863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08486E03-8D40-0803-2D4D-ADEAF5402384}"/>
              </a:ext>
            </a:extLst>
          </p:cNvPr>
          <p:cNvGrpSpPr/>
          <p:nvPr/>
        </p:nvGrpSpPr>
        <p:grpSpPr>
          <a:xfrm>
            <a:off x="3657714" y="2891893"/>
            <a:ext cx="1770205" cy="2352058"/>
            <a:chOff x="0" y="-47625"/>
            <a:chExt cx="5346995" cy="6272147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FB151722-2833-3BA8-A7B7-805403CB33B3}"/>
                </a:ext>
              </a:extLst>
            </p:cNvPr>
            <p:cNvSpPr txBox="1"/>
            <p:nvPr/>
          </p:nvSpPr>
          <p:spPr>
            <a:xfrm>
              <a:off x="0" y="-47625"/>
              <a:ext cx="5346995" cy="578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Services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01A3871A-5217-33D2-56F6-55F950B7E7CA}"/>
                </a:ext>
              </a:extLst>
            </p:cNvPr>
            <p:cNvSpPr txBox="1"/>
            <p:nvPr/>
          </p:nvSpPr>
          <p:spPr>
            <a:xfrm>
              <a:off x="0" y="1029257"/>
              <a:ext cx="5346995" cy="5195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Having Fiber optic internet service increases the likelihood of customers leaving by </a:t>
              </a:r>
              <a:r>
                <a:rPr lang="en-US" sz="1200" b="1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134% </a:t>
              </a:r>
              <a:r>
                <a:rPr lang="en-US" sz="12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in comparison to DSL. This indicates poor performance and customer satisfaction, meaning we should explore the root cause and either improve, replace, or cancel fiber optic.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8B319522-A6DD-4272-C05E-4C22CD330466}"/>
              </a:ext>
            </a:extLst>
          </p:cNvPr>
          <p:cNvGrpSpPr/>
          <p:nvPr/>
        </p:nvGrpSpPr>
        <p:grpSpPr>
          <a:xfrm>
            <a:off x="6438016" y="2891893"/>
            <a:ext cx="1770206" cy="2781514"/>
            <a:chOff x="-3" y="-47625"/>
            <a:chExt cx="5346998" cy="7417374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41EF3A71-24D0-729A-1EC4-00024C1E2099}"/>
                </a:ext>
              </a:extLst>
            </p:cNvPr>
            <p:cNvSpPr txBox="1"/>
            <p:nvPr/>
          </p:nvSpPr>
          <p:spPr>
            <a:xfrm>
              <a:off x="0" y="-47625"/>
              <a:ext cx="5346995" cy="578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Accounts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7B83FDA6-EC7E-3070-0FBD-EDF14EFB0046}"/>
                </a:ext>
              </a:extLst>
            </p:cNvPr>
            <p:cNvSpPr txBox="1"/>
            <p:nvPr/>
          </p:nvSpPr>
          <p:spPr>
            <a:xfrm>
              <a:off x="-3" y="1011765"/>
              <a:ext cx="5346995" cy="6357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Longer-term contracts, specifically two-year contracts decrease the odds of customers leaving by </a:t>
              </a:r>
              <a:r>
                <a:rPr lang="en-US" sz="1200" b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79%</a:t>
              </a:r>
              <a:r>
                <a:rPr lang="en-US" sz="120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in comparison to month-to-month contracts. We should focus on converting month-to-month customers to two-year contracts and also offer longer-term contracts to increase CLTV and profits.</a:t>
              </a: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D3EDAF55-826A-BA97-0129-44A48D0812D5}"/>
              </a:ext>
            </a:extLst>
          </p:cNvPr>
          <p:cNvGrpSpPr/>
          <p:nvPr/>
        </p:nvGrpSpPr>
        <p:grpSpPr>
          <a:xfrm>
            <a:off x="786588" y="2894667"/>
            <a:ext cx="1836198" cy="2127124"/>
            <a:chOff x="-99672" y="-47625"/>
            <a:chExt cx="5546331" cy="5672323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ACE562FE-97D4-84DD-9386-552456B05B04}"/>
                </a:ext>
              </a:extLst>
            </p:cNvPr>
            <p:cNvSpPr txBox="1"/>
            <p:nvPr/>
          </p:nvSpPr>
          <p:spPr>
            <a:xfrm>
              <a:off x="0" y="-47625"/>
              <a:ext cx="5346995" cy="578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r>
                <a:rPr lang="en-US" sz="1300" b="1">
                  <a:solidFill>
                    <a:srgbClr val="000000"/>
                  </a:solidFill>
                  <a:latin typeface="Arial" panose="020B0604020202020204" pitchFamily="34" charset="0"/>
                  <a:ea typeface="Inter Bold"/>
                  <a:cs typeface="Arial" panose="020B0604020202020204" pitchFamily="34" charset="0"/>
                  <a:sym typeface="Inter Bold"/>
                </a:rPr>
                <a:t>Demographics</a:t>
              </a: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1CF83250-683C-DA7D-1290-5591C4EE9313}"/>
                </a:ext>
              </a:extLst>
            </p:cNvPr>
            <p:cNvSpPr txBox="1"/>
            <p:nvPr/>
          </p:nvSpPr>
          <p:spPr>
            <a:xfrm>
              <a:off x="-99672" y="1010790"/>
              <a:ext cx="5546331" cy="46139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Since senior citizens are </a:t>
              </a:r>
              <a:r>
                <a:rPr lang="en-US" sz="1200" b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31% </a:t>
              </a:r>
              <a:r>
                <a:rPr lang="en-US" sz="120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more likely to churn than non-senior citizens, we should target our marketing efforts towards a younger demographic. Especially young adults, as we can potentially turn them into lifetime customers.</a:t>
              </a: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48EDCA9A-6BAB-B653-960B-EA61404A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Retention Strategy</a:t>
            </a:r>
          </a:p>
        </p:txBody>
      </p:sp>
    </p:spTree>
    <p:extLst>
      <p:ext uri="{BB962C8B-B14F-4D97-AF65-F5344CB8AC3E}">
        <p14:creationId xmlns:p14="http://schemas.microsoft.com/office/powerpoint/2010/main" val="186242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9588" y="2942126"/>
            <a:ext cx="941450" cy="948347"/>
          </a:xfrm>
          <a:custGeom>
            <a:avLst/>
            <a:gdLst/>
            <a:ahLst/>
            <a:cxnLst/>
            <a:rect l="l" t="t" r="r" b="b"/>
            <a:pathLst>
              <a:path w="4843998" h="4879486">
                <a:moveTo>
                  <a:pt x="0" y="0"/>
                </a:moveTo>
                <a:lnTo>
                  <a:pt x="4843998" y="0"/>
                </a:lnTo>
                <a:lnTo>
                  <a:pt x="4843998" y="4879485"/>
                </a:lnTo>
                <a:lnTo>
                  <a:pt x="0" y="4879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29DA825-110B-6871-68DE-9B0BF13033A7}"/>
              </a:ext>
            </a:extLst>
          </p:cNvPr>
          <p:cNvSpPr txBox="1"/>
          <p:nvPr/>
        </p:nvSpPr>
        <p:spPr>
          <a:xfrm>
            <a:off x="1843894" y="99880"/>
            <a:ext cx="5334461" cy="476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Predictive Analytics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BF35AD-B7B8-D3FE-4A32-267A5399FA28}"/>
              </a:ext>
            </a:extLst>
          </p:cNvPr>
          <p:cNvGrpSpPr/>
          <p:nvPr/>
        </p:nvGrpSpPr>
        <p:grpSpPr>
          <a:xfrm>
            <a:off x="1072504" y="1047270"/>
            <a:ext cx="3623971" cy="2381730"/>
            <a:chOff x="887153" y="1405925"/>
            <a:chExt cx="3623971" cy="23817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00B9DD-827C-CC66-BF9F-849F97D9C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153" y="1405925"/>
              <a:ext cx="3623971" cy="224203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3CDE2C-CC18-4C4E-19B2-08A0BA168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6449" y="3647955"/>
              <a:ext cx="1447800" cy="1397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93AD9B3-18F1-31B5-704F-428A9CC06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7208" y="3815838"/>
            <a:ext cx="3596996" cy="22420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724A37-1070-B185-173F-235BBD318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038" y="3815149"/>
            <a:ext cx="3660066" cy="22420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309316-D7D5-61CA-F595-5E6385016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500" y="6057179"/>
            <a:ext cx="914400" cy="139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E34213-8241-BE50-4E55-DE9A1358D8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9655" y="6057179"/>
            <a:ext cx="914400" cy="152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3812DA-8FE9-8F5E-FF3E-8707AD01AA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7208" y="1047270"/>
            <a:ext cx="3637285" cy="22420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FF6AE5-F96D-7A23-4AA0-59F042B34A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4105" y="3289300"/>
            <a:ext cx="825500" cy="12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06D744-7B87-7E56-26AD-DC0E47C2C8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9801" y="6300542"/>
            <a:ext cx="945291" cy="157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5B5EB1-161E-98E1-DE4A-4492E612AF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99655" y="6276037"/>
            <a:ext cx="914400" cy="1813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EE34FD-2826-18C5-48A5-68D029ACE6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8500" y="3462435"/>
            <a:ext cx="844756" cy="1612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836BE0-14D7-8A30-35D6-DE4D47FE04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63361" y="3447829"/>
            <a:ext cx="825500" cy="1861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Macintosh PowerPoint</Application>
  <PresentationFormat>On-screen Show (4:3)</PresentationFormat>
  <Paragraphs>82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Inter</vt:lpstr>
      <vt:lpstr>Open Sauce Light</vt:lpstr>
      <vt:lpstr>Office Theme</vt:lpstr>
      <vt:lpstr>PowerPoint Presentation</vt:lpstr>
      <vt:lpstr>PowerPoint Presentation</vt:lpstr>
      <vt:lpstr>PowerPoint Presentation</vt:lpstr>
      <vt:lpstr>Overview: Customer Data Input Variables</vt:lpstr>
      <vt:lpstr>Overview: Nested Variables &amp; Collinearity</vt:lpstr>
      <vt:lpstr>Inference</vt:lpstr>
      <vt:lpstr>Inference</vt:lpstr>
      <vt:lpstr>Retention Strategy</vt:lpstr>
      <vt:lpstr>PowerPoint Presentation</vt:lpstr>
      <vt:lpstr>PowerPoint Presentation</vt:lpstr>
      <vt:lpstr>PowerPoint Presentation</vt:lpstr>
      <vt:lpstr>Recommendations for Management</vt:lpstr>
      <vt:lpstr>Next Steps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Henry, Malcolm</cp:lastModifiedBy>
  <cp:revision>1</cp:revision>
  <dcterms:created xsi:type="dcterms:W3CDTF">2013-01-27T09:14:16Z</dcterms:created>
  <dcterms:modified xsi:type="dcterms:W3CDTF">2025-04-26T19:01:19Z</dcterms:modified>
  <cp:category/>
</cp:coreProperties>
</file>